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83" r:id="rId2"/>
    <p:sldId id="293" r:id="rId3"/>
    <p:sldId id="305" r:id="rId4"/>
    <p:sldId id="306" r:id="rId5"/>
    <p:sldId id="307" r:id="rId6"/>
    <p:sldId id="308" r:id="rId7"/>
    <p:sldId id="313" r:id="rId8"/>
    <p:sldId id="314" r:id="rId9"/>
    <p:sldId id="315" r:id="rId10"/>
    <p:sldId id="316" r:id="rId11"/>
    <p:sldId id="300" r:id="rId12"/>
    <p:sldId id="294" r:id="rId13"/>
    <p:sldId id="295" r:id="rId14"/>
    <p:sldId id="296" r:id="rId15"/>
    <p:sldId id="298" r:id="rId16"/>
    <p:sldId id="299" r:id="rId17"/>
    <p:sldId id="301" r:id="rId18"/>
    <p:sldId id="302" r:id="rId19"/>
    <p:sldId id="303" r:id="rId20"/>
    <p:sldId id="304" r:id="rId21"/>
    <p:sldId id="2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83"/>
          </p14:sldIdLst>
        </p14:section>
        <p14:section name="High Level Architecture" id="{6844172C-9703-4DC7-908A-C23538616A3C}">
          <p14:sldIdLst>
            <p14:sldId id="293"/>
            <p14:sldId id="305"/>
          </p14:sldIdLst>
        </p14:section>
        <p14:section name="Diagram" id="{6F8CBE5E-4E2E-4034-845D-7872F52A4598}">
          <p14:sldIdLst>
            <p14:sldId id="306"/>
            <p14:sldId id="307"/>
          </p14:sldIdLst>
        </p14:section>
        <p14:section name="API Specs" id="{C3ED002D-BC18-4ECB-97CD-9353FBA80576}">
          <p14:sldIdLst>
            <p14:sldId id="308"/>
            <p14:sldId id="313"/>
            <p14:sldId id="314"/>
            <p14:sldId id="315"/>
            <p14:sldId id="316"/>
          </p14:sldIdLst>
        </p14:section>
        <p14:section name="Screen Flow &amp; Behavior" id="{3B4E3081-A709-44D6-B751-8FE47040EAFC}">
          <p14:sldIdLst>
            <p14:sldId id="300"/>
            <p14:sldId id="294"/>
            <p14:sldId id="295"/>
            <p14:sldId id="296"/>
            <p14:sldId id="298"/>
            <p14:sldId id="299"/>
            <p14:sldId id="301"/>
            <p14:sldId id="302"/>
            <p14:sldId id="303"/>
            <p14:sldId id="304"/>
          </p14:sldIdLst>
        </p14:section>
        <p14:section name="Thank you!" id="{8E805E29-AC7A-4D92-8378-79E3AAB5D64D}">
          <p14:sldIdLst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3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598" autoAdjust="0"/>
  </p:normalViewPr>
  <p:slideViewPr>
    <p:cSldViewPr snapToGrid="0">
      <p:cViewPr varScale="1">
        <p:scale>
          <a:sx n="96" d="100"/>
          <a:sy n="96" d="100"/>
        </p:scale>
        <p:origin x="13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9369A5-DEAE-4815-3639-747A09B1BB7A}"/>
              </a:ext>
            </a:extLst>
          </p:cNvPr>
          <p:cNvSpPr txBox="1">
            <a:spLocks/>
          </p:cNvSpPr>
          <p:nvPr/>
        </p:nvSpPr>
        <p:spPr>
          <a:xfrm>
            <a:off x="1524000" y="1577016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           </a:t>
            </a:r>
            <a:r>
              <a:rPr lang="en-ID" sz="4800" dirty="0"/>
              <a:t> </a:t>
            </a:r>
            <a:br>
              <a:rPr lang="en-ID" sz="4800" dirty="0"/>
            </a:br>
            <a:r>
              <a:rPr lang="en-ID" sz="4000" dirty="0"/>
              <a:t>PT. XYZ </a:t>
            </a:r>
            <a:r>
              <a:rPr lang="en-ID" sz="4000" b="1" dirty="0">
                <a:solidFill>
                  <a:schemeClr val="accent1"/>
                </a:solidFill>
              </a:rPr>
              <a:t>Loan Apps</a:t>
            </a:r>
            <a:r>
              <a:rPr lang="en-ID" sz="4800" b="1" dirty="0">
                <a:solidFill>
                  <a:schemeClr val="accent1"/>
                </a:solidFill>
              </a:rPr>
              <a:t> </a:t>
            </a:r>
            <a:endParaRPr lang="en-ID" sz="4800" dirty="0">
              <a:solidFill>
                <a:schemeClr val="accent1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D5A4EFA-DB4B-8F59-584D-2E30DFC5CAEE}"/>
              </a:ext>
            </a:extLst>
          </p:cNvPr>
          <p:cNvSpPr txBox="1">
            <a:spLocks/>
          </p:cNvSpPr>
          <p:nvPr/>
        </p:nvSpPr>
        <p:spPr>
          <a:xfrm>
            <a:off x="1524000" y="3135355"/>
            <a:ext cx="9144000" cy="128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Muhamad Farhan Rifai as Candidate Solution Analyst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313AD1-97CE-26E8-1F8A-CF2BC50C3E4A}"/>
              </a:ext>
            </a:extLst>
          </p:cNvPr>
          <p:cNvSpPr txBox="1">
            <a:spLocks/>
          </p:cNvSpPr>
          <p:nvPr/>
        </p:nvSpPr>
        <p:spPr>
          <a:xfrm>
            <a:off x="9744636" y="5964102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07 December 2023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42423D-40F7-51E1-D00A-311907D18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12" y="1473645"/>
            <a:ext cx="3184231" cy="92666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04E0EEF-ACBE-FBE5-9842-FFE26E1B2BF8}"/>
              </a:ext>
            </a:extLst>
          </p:cNvPr>
          <p:cNvSpPr txBox="1">
            <a:spLocks/>
          </p:cNvSpPr>
          <p:nvPr/>
        </p:nvSpPr>
        <p:spPr>
          <a:xfrm>
            <a:off x="2237961" y="1312840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           </a:t>
            </a:r>
            <a:r>
              <a:rPr lang="en-ID" sz="4800" dirty="0"/>
              <a:t> Technical Assessment</a:t>
            </a:r>
          </a:p>
        </p:txBody>
      </p:sp>
    </p:spTree>
    <p:extLst>
      <p:ext uri="{BB962C8B-B14F-4D97-AF65-F5344CB8AC3E}">
        <p14:creationId xmlns:p14="http://schemas.microsoft.com/office/powerpoint/2010/main" val="4942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Auth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628486"/>
              </p:ext>
            </p:extLst>
          </p:nvPr>
        </p:nvGraphicFramePr>
        <p:xfrm>
          <a:off x="604432" y="2836708"/>
          <a:ext cx="10983127" cy="138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8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Authentication &amp; Authorization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Auth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/auth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Check Token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/auth/{Id}</a:t>
                      </a:r>
                      <a:r>
                        <a:rPr lang="en-ID" sz="1000" dirty="0"/>
                        <a:t>/{token}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68177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https://xyzloan.com/auth-service/v1/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</a:t>
            </a:r>
            <a:r>
              <a:rPr lang="en-ID" sz="1400" b="1" dirty="0" err="1"/>
              <a:t>CustomerManagement</a:t>
            </a:r>
            <a:r>
              <a:rPr lang="en-ID" sz="1400" b="1" dirty="0"/>
              <a:t>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</a:t>
            </a:r>
            <a:r>
              <a:rPr lang="en-ID" sz="1400" b="1" dirty="0"/>
              <a:t> </a:t>
            </a:r>
            <a:r>
              <a:rPr lang="en-US" sz="1400" dirty="0"/>
              <a:t>Authentication &amp; Authorization</a:t>
            </a:r>
            <a:endParaRPr lang="en-ID" sz="1400" b="1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E8402F7-BDFC-9D2F-EE82-1EE5608C5C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484193"/>
              </p:ext>
            </p:extLst>
          </p:nvPr>
        </p:nvGraphicFramePr>
        <p:xfrm>
          <a:off x="10236683" y="3384634"/>
          <a:ext cx="96202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961560" imgH="398520" progId="Package">
                  <p:embed/>
                </p:oleObj>
              </mc:Choice>
              <mc:Fallback>
                <p:oleObj name="Packager Shell Object" showAsIcon="1" r:id="rId2" imgW="96156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36683" y="3384634"/>
                        <a:ext cx="962025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9822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1. Mockup Splash Screen - </a:t>
            </a:r>
            <a:r>
              <a:rPr lang="en-US" b="1" dirty="0"/>
              <a:t>Loan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C540B-65AD-F16E-DE53-C606C138F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34" y="1642730"/>
            <a:ext cx="2169343" cy="44337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9310C-5C1D-ABC8-E455-1B6F1AE87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983" y="1642729"/>
            <a:ext cx="2169343" cy="4433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8A1844-647B-BCA9-809E-4C88B77B4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932" y="1642729"/>
            <a:ext cx="2169343" cy="443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79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2. Mockup Login Screen - </a:t>
            </a:r>
            <a:r>
              <a:rPr lang="en-US" b="1" dirty="0"/>
              <a:t>Loan Apps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DD8B4-78ED-7153-B6EC-ECABCB2FE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91" y="1727200"/>
            <a:ext cx="2053043" cy="4196080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1B3D5DE7-EB23-C594-FEFF-45CFC1F55D35}"/>
              </a:ext>
            </a:extLst>
          </p:cNvPr>
          <p:cNvSpPr txBox="1">
            <a:spLocks/>
          </p:cNvSpPr>
          <p:nvPr/>
        </p:nvSpPr>
        <p:spPr>
          <a:xfrm>
            <a:off x="3088034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Existing Customer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2161DB3-D090-C438-F5F7-BC7480CF5BEA}"/>
              </a:ext>
            </a:extLst>
          </p:cNvPr>
          <p:cNvSpPr txBox="1">
            <a:spLocks/>
          </p:cNvSpPr>
          <p:nvPr/>
        </p:nvSpPr>
        <p:spPr>
          <a:xfrm>
            <a:off x="3088034" y="2172457"/>
            <a:ext cx="3891886" cy="112954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Customer Open &amp; Access XYZ Loan Apps</a:t>
            </a:r>
          </a:p>
          <a:p>
            <a:pPr marL="228600" indent="-228600">
              <a:buAutoNum type="arabicPeriod"/>
            </a:pPr>
            <a:r>
              <a:rPr lang="en-ID" sz="1200" dirty="0"/>
              <a:t>Input </a:t>
            </a:r>
            <a:r>
              <a:rPr lang="en-ID" sz="1200" b="1" dirty="0"/>
              <a:t>Account Number / Email &amp;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Click Login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customer able to Login with </a:t>
            </a:r>
            <a:r>
              <a:rPr lang="en-ID" sz="1200" b="1" dirty="0"/>
              <a:t>Biometric</a:t>
            </a:r>
          </a:p>
          <a:p>
            <a:pPr marL="228600" indent="-228600">
              <a:buAutoNum type="arabicPeriod"/>
            </a:pPr>
            <a:r>
              <a:rPr lang="en-ID" sz="1200" dirty="0"/>
              <a:t>Login succeed and screen will direct to dashboard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E14D0D8-DAE1-7138-23C7-522FA773C7D8}"/>
              </a:ext>
            </a:extLst>
          </p:cNvPr>
          <p:cNvSpPr txBox="1">
            <a:spLocks/>
          </p:cNvSpPr>
          <p:nvPr/>
        </p:nvSpPr>
        <p:spPr>
          <a:xfrm>
            <a:off x="3088034" y="4141705"/>
            <a:ext cx="3891886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User Open &amp; Access XYZ Loan Apps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</a:t>
            </a:r>
            <a:r>
              <a:rPr lang="en-ID" sz="1200" b="1" dirty="0"/>
              <a:t>Activate Account</a:t>
            </a:r>
          </a:p>
          <a:p>
            <a:pPr marL="228600" indent="-228600">
              <a:buAutoNum type="arabicPeriod"/>
            </a:pPr>
            <a:r>
              <a:rPr lang="en-ID" sz="1200" dirty="0"/>
              <a:t>Screen will direct to registration form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C6A47924-3D0D-8692-1D53-1052E27DCF94}"/>
              </a:ext>
            </a:extLst>
          </p:cNvPr>
          <p:cNvSpPr txBox="1">
            <a:spLocks/>
          </p:cNvSpPr>
          <p:nvPr/>
        </p:nvSpPr>
        <p:spPr>
          <a:xfrm>
            <a:off x="3088034" y="3524443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New Customer / Register</a:t>
            </a:r>
          </a:p>
        </p:txBody>
      </p:sp>
    </p:spTree>
    <p:extLst>
      <p:ext uri="{BB962C8B-B14F-4D97-AF65-F5344CB8AC3E}">
        <p14:creationId xmlns:p14="http://schemas.microsoft.com/office/powerpoint/2010/main" val="338099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3. Mockup Registration Screen – </a:t>
            </a:r>
            <a:r>
              <a:rPr lang="en-US" b="1" dirty="0"/>
              <a:t>Account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081E92-3083-7F22-F883-B0012828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391920"/>
            <a:ext cx="2001093" cy="5073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74E420-C52E-4469-06B1-88E32EF51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280" y="1409371"/>
            <a:ext cx="2535376" cy="5076922"/>
          </a:xfrm>
          <a:prstGeom prst="rect">
            <a:avLst/>
          </a:prstGeom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6F485ABA-DED4-7464-4284-34DB6E738604}"/>
              </a:ext>
            </a:extLst>
          </p:cNvPr>
          <p:cNvSpPr txBox="1">
            <a:spLocks/>
          </p:cNvSpPr>
          <p:nvPr/>
        </p:nvSpPr>
        <p:spPr>
          <a:xfrm>
            <a:off x="2823874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Register New Account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2C4A7C2A-DFAC-681E-A99D-2E6F067988B4}"/>
              </a:ext>
            </a:extLst>
          </p:cNvPr>
          <p:cNvSpPr txBox="1">
            <a:spLocks/>
          </p:cNvSpPr>
          <p:nvPr/>
        </p:nvSpPr>
        <p:spPr>
          <a:xfrm>
            <a:off x="2823874" y="2172457"/>
            <a:ext cx="3190846" cy="1551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First Name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Last Name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Email Address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Phone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Gender</a:t>
            </a:r>
          </a:p>
          <a:p>
            <a:pPr marL="228600" indent="-228600">
              <a:buAutoNum type="arabicPeriod"/>
            </a:pPr>
            <a:r>
              <a:rPr lang="en-ID" sz="1200" dirty="0"/>
              <a:t>[Optional]       Choose Date Of Birth</a:t>
            </a:r>
          </a:p>
          <a:p>
            <a:pPr marL="228600" indent="-228600">
              <a:buAutoNum type="arabicPeriod"/>
            </a:pPr>
            <a:r>
              <a:rPr lang="en-ID" sz="1200" dirty="0"/>
              <a:t>Click Next Button</a:t>
            </a: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F65AE569-EABD-E1C3-EDB1-2022A400EEFA}"/>
              </a:ext>
            </a:extLst>
          </p:cNvPr>
          <p:cNvSpPr txBox="1">
            <a:spLocks/>
          </p:cNvSpPr>
          <p:nvPr/>
        </p:nvSpPr>
        <p:spPr>
          <a:xfrm>
            <a:off x="8992056" y="156531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Verify Phone Number</a:t>
            </a: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14EA8293-75BB-EFDB-1603-3136B753945E}"/>
              </a:ext>
            </a:extLst>
          </p:cNvPr>
          <p:cNvSpPr txBox="1">
            <a:spLocks/>
          </p:cNvSpPr>
          <p:nvPr/>
        </p:nvSpPr>
        <p:spPr>
          <a:xfrm>
            <a:off x="8992056" y="2172457"/>
            <a:ext cx="3190846" cy="15511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Apps will sent OTP to customer</a:t>
            </a:r>
          </a:p>
          <a:p>
            <a:pPr marL="228600" indent="-228600">
              <a:buAutoNum type="arabicPeriod"/>
            </a:pPr>
            <a:r>
              <a:rPr lang="en-ID" sz="1200" dirty="0"/>
              <a:t>Customer will received OTP via SMS/WA</a:t>
            </a:r>
          </a:p>
          <a:p>
            <a:pPr marL="228600" indent="-228600">
              <a:buAutoNum type="arabicPeriod"/>
            </a:pPr>
            <a:r>
              <a:rPr lang="en-ID" sz="1200" dirty="0"/>
              <a:t>Input OTP</a:t>
            </a:r>
          </a:p>
          <a:p>
            <a:pPr marL="228600" indent="-228600">
              <a:buAutoNum type="arabicPeriod"/>
            </a:pPr>
            <a:r>
              <a:rPr lang="en-ID" sz="1200" dirty="0"/>
              <a:t>Click Next Button</a:t>
            </a:r>
          </a:p>
        </p:txBody>
      </p:sp>
    </p:spTree>
    <p:extLst>
      <p:ext uri="{BB962C8B-B14F-4D97-AF65-F5344CB8AC3E}">
        <p14:creationId xmlns:p14="http://schemas.microsoft.com/office/powerpoint/2010/main" val="314995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4. Mockup Registration Screen – </a:t>
            </a:r>
            <a:r>
              <a:rPr lang="en-US" b="1" dirty="0"/>
              <a:t>Identity Document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5A3EFDCD-70A9-7F5C-40BD-122C7E458DA6}"/>
              </a:ext>
            </a:extLst>
          </p:cNvPr>
          <p:cNvSpPr txBox="1">
            <a:spLocks/>
          </p:cNvSpPr>
          <p:nvPr/>
        </p:nvSpPr>
        <p:spPr>
          <a:xfrm>
            <a:off x="3098194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Upload Identity Document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68960178-B659-F2CF-968A-8BBA0A1361AA}"/>
              </a:ext>
            </a:extLst>
          </p:cNvPr>
          <p:cNvSpPr txBox="1">
            <a:spLocks/>
          </p:cNvSpPr>
          <p:nvPr/>
        </p:nvSpPr>
        <p:spPr>
          <a:xfrm>
            <a:off x="3098194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Select Identification Document Type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ID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[Optional]   Input Expiry Date ID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ID Card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ID Card with selfie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you can Do this 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6E0A8-F907-3D2C-56BA-5848471B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70" y="1386772"/>
            <a:ext cx="2255108" cy="50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63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5. Mockup Registration Screen – </a:t>
            </a:r>
            <a:r>
              <a:rPr lang="en-US" b="1" dirty="0"/>
              <a:t>Proof of Address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AB3291-C693-5AC2-F0C7-04D11FA1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4704"/>
            <a:ext cx="1898067" cy="5075365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2864620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Upload Proof Of Address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2864620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Residential Address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State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City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Input Postal Code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Proof of Address Document Type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Upload Proof of Address document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popup registration success and show </a:t>
            </a:r>
            <a:r>
              <a:rPr lang="en-ID" sz="1200" b="1" dirty="0"/>
              <a:t>Account Number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Choose Password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Or you can Do this 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2BB15-2C4A-1EC1-9DE4-559DB89EA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66" y="1615440"/>
            <a:ext cx="2246330" cy="45982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503EC7-518E-4A16-52DF-F47C734C2158}"/>
              </a:ext>
            </a:extLst>
          </p:cNvPr>
          <p:cNvSpPr/>
          <p:nvPr/>
        </p:nvSpPr>
        <p:spPr>
          <a:xfrm>
            <a:off x="8693084" y="4462670"/>
            <a:ext cx="640580" cy="273326"/>
          </a:xfrm>
          <a:prstGeom prst="rect">
            <a:avLst/>
          </a:prstGeom>
          <a:noFill/>
          <a:ln>
            <a:solidFill>
              <a:srgbClr val="F15A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E6A5E2-2E0B-1FAA-856F-F1F319886E34}"/>
              </a:ext>
            </a:extLst>
          </p:cNvPr>
          <p:cNvCxnSpPr>
            <a:stCxn id="7" idx="3"/>
          </p:cNvCxnSpPr>
          <p:nvPr/>
        </p:nvCxnSpPr>
        <p:spPr>
          <a:xfrm flipV="1">
            <a:off x="9333664" y="4597138"/>
            <a:ext cx="797008" cy="2195"/>
          </a:xfrm>
          <a:prstGeom prst="straightConnector1">
            <a:avLst/>
          </a:prstGeom>
          <a:ln w="12700">
            <a:solidFill>
              <a:srgbClr val="F15A2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:a16="http://schemas.microsoft.com/office/drawing/2014/main" id="{D1B5E34F-CE0B-50AF-C4DE-F1DFA2853513}"/>
              </a:ext>
            </a:extLst>
          </p:cNvPr>
          <p:cNvSpPr txBox="1">
            <a:spLocks/>
          </p:cNvSpPr>
          <p:nvPr/>
        </p:nvSpPr>
        <p:spPr>
          <a:xfrm>
            <a:off x="10130672" y="4223256"/>
            <a:ext cx="1701946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u="sng" dirty="0"/>
              <a:t>A</a:t>
            </a:r>
            <a:r>
              <a:rPr lang="en-ID" sz="1600" b="1" u="sng" dirty="0" err="1"/>
              <a:t>ccount</a:t>
            </a:r>
            <a:r>
              <a:rPr lang="en-ID" sz="1600" b="1" u="sng" dirty="0"/>
              <a:t> Number</a:t>
            </a:r>
          </a:p>
        </p:txBody>
      </p:sp>
    </p:spTree>
    <p:extLst>
      <p:ext uri="{BB962C8B-B14F-4D97-AF65-F5344CB8AC3E}">
        <p14:creationId xmlns:p14="http://schemas.microsoft.com/office/powerpoint/2010/main" val="254906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6. Mockup Registration Screen – </a:t>
            </a:r>
            <a:r>
              <a:rPr lang="en-US" b="1" dirty="0"/>
              <a:t>Choose Password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2479800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Choose Password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New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Confirm Password</a:t>
            </a:r>
          </a:p>
          <a:p>
            <a:pPr marL="228600" indent="-228600">
              <a:buAutoNum type="arabicPeriod"/>
            </a:pPr>
            <a:r>
              <a:rPr lang="en-ID" sz="1200" dirty="0"/>
              <a:t>Click Continue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popup set password completed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Click Dashboard Button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D4396A-B4CD-28FE-E5B4-A2EDA056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44704"/>
            <a:ext cx="2260081" cy="4520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590926-7AFF-51EC-B136-EA079830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2161" y="1444704"/>
            <a:ext cx="2298025" cy="460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7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7. Mockup Dashboard Screen – </a:t>
            </a:r>
            <a:r>
              <a:rPr lang="en-US" b="1" dirty="0"/>
              <a:t>Dashboard &amp; Sidebar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Dashboard Information: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Customer Profile</a:t>
            </a:r>
            <a:br>
              <a:rPr lang="en-ID" sz="1200" dirty="0"/>
            </a:br>
            <a:r>
              <a:rPr lang="en-ID" sz="1200" dirty="0">
                <a:sym typeface="Wingdings" panose="05000000000000000000" pitchFamily="2" charset="2"/>
              </a:rPr>
              <a:t> </a:t>
            </a:r>
            <a:r>
              <a:rPr lang="en-ID" sz="1000" dirty="0"/>
              <a:t>User able go to personal information page</a:t>
            </a:r>
          </a:p>
          <a:p>
            <a:pPr marL="228600" indent="-228600">
              <a:buAutoNum type="arabicPeriod"/>
            </a:pPr>
            <a:r>
              <a:rPr lang="en-ID" sz="1200" dirty="0"/>
              <a:t>Remaining Debt</a:t>
            </a:r>
          </a:p>
          <a:p>
            <a:pPr marL="228600" indent="-228600">
              <a:buAutoNum type="arabicPeriod"/>
            </a:pPr>
            <a:r>
              <a:rPr lang="en-ID" sz="1200" dirty="0"/>
              <a:t>Amount Due</a:t>
            </a:r>
          </a:p>
          <a:p>
            <a:pPr marL="228600" indent="-228600">
              <a:buAutoNum type="arabicPeriod"/>
            </a:pPr>
            <a:r>
              <a:rPr lang="en-ID" sz="1200" dirty="0"/>
              <a:t>Next Due Date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Balance &amp; Graphic</a:t>
            </a:r>
          </a:p>
          <a:p>
            <a:pPr marL="228600" indent="-228600">
              <a:buAutoNum type="arabicPeriod"/>
            </a:pPr>
            <a:r>
              <a:rPr lang="en-ID" sz="1200" dirty="0"/>
              <a:t>Notification</a:t>
            </a:r>
          </a:p>
          <a:p>
            <a:pPr marL="228600" indent="-228600">
              <a:buAutoNum type="arabicPeriod"/>
            </a:pPr>
            <a:r>
              <a:rPr lang="en-ID" sz="1200" dirty="0"/>
              <a:t>Sidebar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A005B-5C21-3E1A-1321-0FE2159F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37" y="1444705"/>
            <a:ext cx="2301550" cy="4603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7F7FB-ECC4-1C1A-88B0-351C97C2C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772" y="1444705"/>
            <a:ext cx="1758258" cy="4651768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164729C-A877-395E-EABE-69BE5F1DD56D}"/>
              </a:ext>
            </a:extLst>
          </p:cNvPr>
          <p:cNvSpPr txBox="1">
            <a:spLocks/>
          </p:cNvSpPr>
          <p:nvPr/>
        </p:nvSpPr>
        <p:spPr>
          <a:xfrm>
            <a:off x="8434318" y="1535427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Sidebar Menu: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60A6F67-6C66-A5B6-0C5F-D413E489F6AB}"/>
              </a:ext>
            </a:extLst>
          </p:cNvPr>
          <p:cNvSpPr txBox="1">
            <a:spLocks/>
          </p:cNvSpPr>
          <p:nvPr/>
        </p:nvSpPr>
        <p:spPr>
          <a:xfrm>
            <a:off x="8434318" y="2142572"/>
            <a:ext cx="3474147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Dashboard</a:t>
            </a:r>
          </a:p>
          <a:p>
            <a:pPr marL="228600" indent="-228600">
              <a:buAutoNum type="arabicPeriod"/>
            </a:pPr>
            <a:r>
              <a:rPr lang="en-ID" sz="1200" dirty="0"/>
              <a:t>Request Loan</a:t>
            </a:r>
          </a:p>
          <a:p>
            <a:pPr marL="228600" indent="-228600">
              <a:buAutoNum type="arabicPeriod"/>
            </a:pPr>
            <a:r>
              <a:rPr lang="en-ID" sz="1200" dirty="0"/>
              <a:t>Loan History</a:t>
            </a:r>
          </a:p>
          <a:p>
            <a:pPr marL="228600" indent="-228600">
              <a:buAutoNum type="arabicPeriod"/>
            </a:pPr>
            <a:r>
              <a:rPr lang="en-ID" sz="1200" dirty="0"/>
              <a:t>Card 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Support</a:t>
            </a:r>
            <a:br>
              <a:rPr lang="en-ID" sz="1200" dirty="0"/>
            </a:br>
            <a:r>
              <a:rPr lang="en-ID" sz="1200" dirty="0">
                <a:sym typeface="Wingdings" panose="05000000000000000000" pitchFamily="2" charset="2"/>
              </a:rPr>
              <a:t> </a:t>
            </a:r>
            <a:r>
              <a:rPr lang="en-ID" sz="1000" dirty="0">
                <a:sym typeface="Wingdings" panose="05000000000000000000" pitchFamily="2" charset="2"/>
              </a:rPr>
              <a:t>User able to chat with chatbot or show helpdesk team contact call or email or WhatsApp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82199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8. Mockup Loan Screen – </a:t>
            </a:r>
            <a:r>
              <a:rPr lang="en-US" b="1" dirty="0"/>
              <a:t>Request Loan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Loan Page Information: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Remaining Debt</a:t>
            </a:r>
          </a:p>
          <a:p>
            <a:pPr marL="228600" indent="-228600">
              <a:buAutoNum type="arabicPeriod"/>
            </a:pPr>
            <a:r>
              <a:rPr lang="en-ID" sz="1200" dirty="0"/>
              <a:t>Amount Due</a:t>
            </a:r>
          </a:p>
          <a:p>
            <a:pPr marL="228600" indent="-228600">
              <a:buAutoNum type="arabicPeriod"/>
            </a:pPr>
            <a:r>
              <a:rPr lang="en-ID" sz="1200" dirty="0"/>
              <a:t>Next Due Date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Loan History</a:t>
            </a:r>
          </a:p>
          <a:p>
            <a:pPr marL="228600" indent="-228600">
              <a:buAutoNum type="arabicPeriod"/>
            </a:pPr>
            <a:r>
              <a:rPr lang="en-ID" sz="1200" dirty="0"/>
              <a:t>Loan Calculator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</a:t>
            </a:r>
            <a:r>
              <a:rPr lang="en-ID" sz="1200" b="1" dirty="0"/>
              <a:t>Request New Loans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164729C-A877-395E-EABE-69BE5F1DD56D}"/>
              </a:ext>
            </a:extLst>
          </p:cNvPr>
          <p:cNvSpPr txBox="1">
            <a:spLocks/>
          </p:cNvSpPr>
          <p:nvPr/>
        </p:nvSpPr>
        <p:spPr>
          <a:xfrm>
            <a:off x="8173820" y="1535427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Select Loan Type :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60A6F67-6C66-A5B6-0C5F-D413E489F6AB}"/>
              </a:ext>
            </a:extLst>
          </p:cNvPr>
          <p:cNvSpPr txBox="1">
            <a:spLocks/>
          </p:cNvSpPr>
          <p:nvPr/>
        </p:nvSpPr>
        <p:spPr>
          <a:xfrm>
            <a:off x="8173820" y="2142572"/>
            <a:ext cx="3474147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Select Loan Type</a:t>
            </a:r>
            <a:br>
              <a:rPr lang="en-ID" sz="1200" dirty="0"/>
            </a:br>
            <a:r>
              <a:rPr lang="en-US" sz="1000" dirty="0"/>
              <a:t>Customers will choose the type of loan according to their needs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System will show detail of Loan Type Features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Apply Button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BFA63-7FF4-CEED-F100-7B5E421EE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640" y="1450730"/>
            <a:ext cx="2249439" cy="44297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A741C-A900-035E-C538-31FDC330F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494" y="1444705"/>
            <a:ext cx="2092802" cy="504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04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9. Mockup Loan Screen – </a:t>
            </a:r>
            <a:r>
              <a:rPr lang="en-US" b="1" dirty="0"/>
              <a:t>Request Loan Details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Enter Loan Details 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6563966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[Mandatory]   Input Loan Amount</a:t>
            </a:r>
          </a:p>
          <a:p>
            <a:pPr marL="228600" indent="-228600">
              <a:buAutoNum type="arabicPeriod"/>
            </a:pPr>
            <a:r>
              <a:rPr lang="en-ID" sz="1200" dirty="0"/>
              <a:t>[Mandatory]   Select Loan Tenor</a:t>
            </a:r>
          </a:p>
          <a:p>
            <a:pPr marL="228600" indent="-228600">
              <a:buAutoNum type="arabicPeriod"/>
            </a:pPr>
            <a:r>
              <a:rPr lang="en-ID" sz="1200" dirty="0"/>
              <a:t>Click Term and Condition to know the </a:t>
            </a:r>
            <a:br>
              <a:rPr lang="en-ID" sz="1200" dirty="0"/>
            </a:br>
            <a:r>
              <a:rPr lang="en-ID" sz="1200" dirty="0"/>
              <a:t>detail Loan contract </a:t>
            </a:r>
            <a:endParaRPr lang="en-ID" sz="1200" b="1" dirty="0"/>
          </a:p>
          <a:p>
            <a:pPr marL="228600" indent="-228600">
              <a:buAutoNum type="arabicPeriod"/>
            </a:pPr>
            <a:r>
              <a:rPr lang="en-ID" sz="1200" dirty="0"/>
              <a:t>Click Apply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Loan will success to request</a:t>
            </a:r>
          </a:p>
          <a:p>
            <a:pPr marL="228600" indent="-228600">
              <a:buAutoNum type="arabicPeriod"/>
            </a:pPr>
            <a:r>
              <a:rPr lang="en-ID" sz="1200" dirty="0"/>
              <a:t>Show confirmation popup loan detail</a:t>
            </a:r>
          </a:p>
          <a:p>
            <a:pPr marL="228600" indent="-228600">
              <a:buAutoNum type="arabicPeriod"/>
            </a:pPr>
            <a:r>
              <a:rPr lang="en-ID" sz="1200" dirty="0"/>
              <a:t>Will show Loan Information detail &amp; Click Confirm Button</a:t>
            </a:r>
          </a:p>
          <a:p>
            <a:pPr marL="228600" indent="-228600">
              <a:buAutoNum type="arabicPeriod"/>
            </a:pPr>
            <a:r>
              <a:rPr lang="en-ID" sz="1200" dirty="0"/>
              <a:t>Show success popup</a:t>
            </a:r>
          </a:p>
          <a:p>
            <a:pPr marL="228600" indent="-228600">
              <a:buAutoNum type="arabicPeriod"/>
            </a:pPr>
            <a:r>
              <a:rPr lang="en-ID" sz="1200" dirty="0"/>
              <a:t>Click Back Button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62604B-5E10-86E3-8FBF-A033ED850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62" y="1443028"/>
            <a:ext cx="2101734" cy="2352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C1B72F-077B-5C28-C997-56125E5DC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95" y="3897154"/>
            <a:ext cx="2173926" cy="2434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7B3F48-D616-E76C-B5D3-904360832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34" y="1443028"/>
            <a:ext cx="2339196" cy="47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4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High-level Architecture </a:t>
            </a:r>
            <a:r>
              <a:rPr lang="en-US" b="1" dirty="0"/>
              <a:t>Loan Apps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76B339-D601-9E8A-0EB4-9FAE99D21168}"/>
              </a:ext>
            </a:extLst>
          </p:cNvPr>
          <p:cNvSpPr/>
          <p:nvPr/>
        </p:nvSpPr>
        <p:spPr>
          <a:xfrm>
            <a:off x="1759224" y="1475218"/>
            <a:ext cx="6927575" cy="1183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Interface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CBF490-2D5A-5CC3-E5C5-4B633895D1A3}"/>
              </a:ext>
            </a:extLst>
          </p:cNvPr>
          <p:cNvSpPr/>
          <p:nvPr/>
        </p:nvSpPr>
        <p:spPr>
          <a:xfrm>
            <a:off x="541116" y="1311966"/>
            <a:ext cx="11046450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1D810-C36F-A32C-3C61-74FC1A16F589}"/>
              </a:ext>
            </a:extLst>
          </p:cNvPr>
          <p:cNvSpPr/>
          <p:nvPr/>
        </p:nvSpPr>
        <p:spPr>
          <a:xfrm>
            <a:off x="2088410" y="214829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Splash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30279-432D-4222-63C5-C633AE557F42}"/>
              </a:ext>
            </a:extLst>
          </p:cNvPr>
          <p:cNvSpPr/>
          <p:nvPr/>
        </p:nvSpPr>
        <p:spPr>
          <a:xfrm>
            <a:off x="3387695" y="215298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Sidebar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3A5FE8-7977-99AE-0220-845BA65E844F}"/>
              </a:ext>
            </a:extLst>
          </p:cNvPr>
          <p:cNvSpPr/>
          <p:nvPr/>
        </p:nvSpPr>
        <p:spPr>
          <a:xfrm>
            <a:off x="2088410" y="1678485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Login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9B1BAF-168C-9A6B-BF02-D927FC69B789}"/>
              </a:ext>
            </a:extLst>
          </p:cNvPr>
          <p:cNvSpPr/>
          <p:nvPr/>
        </p:nvSpPr>
        <p:spPr>
          <a:xfrm>
            <a:off x="3387695" y="1678485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User Registration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F850E-B006-7A0E-0994-0B642C5F93DC}"/>
              </a:ext>
            </a:extLst>
          </p:cNvPr>
          <p:cNvSpPr/>
          <p:nvPr/>
        </p:nvSpPr>
        <p:spPr>
          <a:xfrm>
            <a:off x="4686980" y="1676769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Information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B83566-2FEF-7F67-571E-8DDAF1E65D3C}"/>
              </a:ext>
            </a:extLst>
          </p:cNvPr>
          <p:cNvSpPr/>
          <p:nvPr/>
        </p:nvSpPr>
        <p:spPr>
          <a:xfrm>
            <a:off x="5986265" y="1676769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Dashboard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7F3E6CD-5C7F-0945-19BC-9F35C3413223}"/>
              </a:ext>
            </a:extLst>
          </p:cNvPr>
          <p:cNvSpPr/>
          <p:nvPr/>
        </p:nvSpPr>
        <p:spPr>
          <a:xfrm>
            <a:off x="7285550" y="1676768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Request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F9487C-2184-61AA-BBE2-C23A56799822}"/>
              </a:ext>
            </a:extLst>
          </p:cNvPr>
          <p:cNvSpPr/>
          <p:nvPr/>
        </p:nvSpPr>
        <p:spPr>
          <a:xfrm>
            <a:off x="7285550" y="2148291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Notification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79FAF-1CE3-6705-5B02-CF9FDE7673FC}"/>
              </a:ext>
            </a:extLst>
          </p:cNvPr>
          <p:cNvSpPr/>
          <p:nvPr/>
        </p:nvSpPr>
        <p:spPr>
          <a:xfrm>
            <a:off x="4686980" y="2148293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Personal Information Screen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1D9198-52FC-FC4A-D056-63B18A089F6B}"/>
              </a:ext>
            </a:extLst>
          </p:cNvPr>
          <p:cNvSpPr/>
          <p:nvPr/>
        </p:nvSpPr>
        <p:spPr>
          <a:xfrm>
            <a:off x="5986265" y="2148292"/>
            <a:ext cx="1156657" cy="388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Settings Screen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23" name="Title 3">
            <a:extLst>
              <a:ext uri="{FF2B5EF4-FFF2-40B4-BE49-F238E27FC236}">
                <a16:creationId xmlns:a16="http://schemas.microsoft.com/office/drawing/2014/main" id="{66A56F9C-DF84-34E2-F533-7499137D4DBF}"/>
              </a:ext>
            </a:extLst>
          </p:cNvPr>
          <p:cNvSpPr txBox="1">
            <a:spLocks/>
          </p:cNvSpPr>
          <p:nvPr/>
        </p:nvSpPr>
        <p:spPr>
          <a:xfrm>
            <a:off x="545645" y="1311967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Presentation Layer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B9B4C8BF-E7AE-C95F-0BCE-C9E81A707655}"/>
              </a:ext>
            </a:extLst>
          </p:cNvPr>
          <p:cNvSpPr/>
          <p:nvPr/>
        </p:nvSpPr>
        <p:spPr>
          <a:xfrm>
            <a:off x="541115" y="2994945"/>
            <a:ext cx="11087863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08CC4E9-2C67-D54E-29A6-FFBF2EA2E238}"/>
              </a:ext>
            </a:extLst>
          </p:cNvPr>
          <p:cNvSpPr/>
          <p:nvPr/>
        </p:nvSpPr>
        <p:spPr>
          <a:xfrm rot="16200000">
            <a:off x="2053637" y="3563044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API Gateway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3" name="Title 3">
            <a:extLst>
              <a:ext uri="{FF2B5EF4-FFF2-40B4-BE49-F238E27FC236}">
                <a16:creationId xmlns:a16="http://schemas.microsoft.com/office/drawing/2014/main" id="{8D386D27-DE82-4DCA-7B79-8CBB5FE16E8E}"/>
              </a:ext>
            </a:extLst>
          </p:cNvPr>
          <p:cNvSpPr txBox="1">
            <a:spLocks/>
          </p:cNvSpPr>
          <p:nvPr/>
        </p:nvSpPr>
        <p:spPr>
          <a:xfrm>
            <a:off x="545644" y="2994946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Application Layer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765EF66-25D1-0DFB-60E8-E95D9B7F4181}"/>
              </a:ext>
            </a:extLst>
          </p:cNvPr>
          <p:cNvSpPr/>
          <p:nvPr/>
        </p:nvSpPr>
        <p:spPr>
          <a:xfrm>
            <a:off x="3049386" y="3168573"/>
            <a:ext cx="4104209" cy="11833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Internal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129A11-1C82-07DD-35E1-2F9A4109B68E}"/>
              </a:ext>
            </a:extLst>
          </p:cNvPr>
          <p:cNvSpPr/>
          <p:nvPr/>
        </p:nvSpPr>
        <p:spPr>
          <a:xfrm>
            <a:off x="3184461" y="343037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Processing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14FF65-D0C7-9678-4B7B-40074E202128}"/>
              </a:ext>
            </a:extLst>
          </p:cNvPr>
          <p:cNvSpPr/>
          <p:nvPr/>
        </p:nvSpPr>
        <p:spPr>
          <a:xfrm>
            <a:off x="3184461" y="3911737"/>
            <a:ext cx="185133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Customer Management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C58D20B2-B315-148D-FBBF-E80BB0B41314}"/>
              </a:ext>
            </a:extLst>
          </p:cNvPr>
          <p:cNvSpPr/>
          <p:nvPr/>
        </p:nvSpPr>
        <p:spPr>
          <a:xfrm>
            <a:off x="4518158" y="3430650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Notification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2EFFB16-2454-2EEB-4FF8-8FB9B8B13855}"/>
              </a:ext>
            </a:extLst>
          </p:cNvPr>
          <p:cNvSpPr/>
          <p:nvPr/>
        </p:nvSpPr>
        <p:spPr>
          <a:xfrm>
            <a:off x="5860990" y="3430652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Payment History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CF4F64-23A0-386B-6C04-F7596E4CE11B}"/>
              </a:ext>
            </a:extLst>
          </p:cNvPr>
          <p:cNvSpPr/>
          <p:nvPr/>
        </p:nvSpPr>
        <p:spPr>
          <a:xfrm>
            <a:off x="7261122" y="3168573"/>
            <a:ext cx="4190816" cy="11833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Back-office Application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7081C65-C365-4B6C-5258-31D0652EA038}"/>
              </a:ext>
            </a:extLst>
          </p:cNvPr>
          <p:cNvSpPr/>
          <p:nvPr/>
        </p:nvSpPr>
        <p:spPr>
          <a:xfrm>
            <a:off x="7412159" y="3420057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Loan Verification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D42EE34-F731-DC99-7CEB-E3D7B850BE5C}"/>
              </a:ext>
            </a:extLst>
          </p:cNvPr>
          <p:cNvSpPr/>
          <p:nvPr/>
        </p:nvSpPr>
        <p:spPr>
          <a:xfrm>
            <a:off x="10108530" y="342005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Billing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59CB5F-346E-0D0C-4F11-3F0DF6DDFA28}"/>
              </a:ext>
            </a:extLst>
          </p:cNvPr>
          <p:cNvSpPr/>
          <p:nvPr/>
        </p:nvSpPr>
        <p:spPr>
          <a:xfrm>
            <a:off x="8751795" y="3420056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Disbursement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F5DA8EE-3E90-018D-DEEB-588F0EFDA9DF}"/>
              </a:ext>
            </a:extLst>
          </p:cNvPr>
          <p:cNvSpPr/>
          <p:nvPr/>
        </p:nvSpPr>
        <p:spPr>
          <a:xfrm>
            <a:off x="5159381" y="3905571"/>
            <a:ext cx="185133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 Authentication &amp; Authorization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BBA14C4C-4665-5310-AE62-8CEBB35B177B}"/>
              </a:ext>
            </a:extLst>
          </p:cNvPr>
          <p:cNvSpPr/>
          <p:nvPr/>
        </p:nvSpPr>
        <p:spPr>
          <a:xfrm>
            <a:off x="541116" y="4709392"/>
            <a:ext cx="8300818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4" name="Title 3">
            <a:extLst>
              <a:ext uri="{FF2B5EF4-FFF2-40B4-BE49-F238E27FC236}">
                <a16:creationId xmlns:a16="http://schemas.microsoft.com/office/drawing/2014/main" id="{36B162BF-7846-FBD6-5468-6E9157F88A20}"/>
              </a:ext>
            </a:extLst>
          </p:cNvPr>
          <p:cNvSpPr txBox="1">
            <a:spLocks/>
          </p:cNvSpPr>
          <p:nvPr/>
        </p:nvSpPr>
        <p:spPr>
          <a:xfrm>
            <a:off x="545644" y="4709393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Data Layer</a:t>
            </a:r>
          </a:p>
        </p:txBody>
      </p: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FA11678A-C1A5-0895-C38D-1B3E294C735B}"/>
              </a:ext>
            </a:extLst>
          </p:cNvPr>
          <p:cNvSpPr/>
          <p:nvPr/>
        </p:nvSpPr>
        <p:spPr>
          <a:xfrm>
            <a:off x="8991600" y="4690089"/>
            <a:ext cx="2595966" cy="1530625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7" name="Title 3">
            <a:extLst>
              <a:ext uri="{FF2B5EF4-FFF2-40B4-BE49-F238E27FC236}">
                <a16:creationId xmlns:a16="http://schemas.microsoft.com/office/drawing/2014/main" id="{C33D02E7-D8CA-4789-DB3C-DF6E586A374A}"/>
              </a:ext>
            </a:extLst>
          </p:cNvPr>
          <p:cNvSpPr txBox="1">
            <a:spLocks/>
          </p:cNvSpPr>
          <p:nvPr/>
        </p:nvSpPr>
        <p:spPr>
          <a:xfrm>
            <a:off x="9032240" y="4690090"/>
            <a:ext cx="1124129" cy="153062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dirty="0"/>
              <a:t>External Services Layer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5B16C34-CD24-7957-DC28-9F5534E66F10}"/>
              </a:ext>
            </a:extLst>
          </p:cNvPr>
          <p:cNvSpPr/>
          <p:nvPr/>
        </p:nvSpPr>
        <p:spPr>
          <a:xfrm>
            <a:off x="9949810" y="4863567"/>
            <a:ext cx="1432649" cy="5192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SMS / WA Notification Service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DBE362D-C665-9DEE-6C8C-CD6227363080}"/>
              </a:ext>
            </a:extLst>
          </p:cNvPr>
          <p:cNvSpPr/>
          <p:nvPr/>
        </p:nvSpPr>
        <p:spPr>
          <a:xfrm>
            <a:off x="9949809" y="5511281"/>
            <a:ext cx="1432650" cy="51921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Email Notification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CBF45A6-DF44-2D2F-4149-29F545D8E862}"/>
              </a:ext>
            </a:extLst>
          </p:cNvPr>
          <p:cNvSpPr/>
          <p:nvPr/>
        </p:nvSpPr>
        <p:spPr>
          <a:xfrm>
            <a:off x="9523438" y="3912781"/>
            <a:ext cx="174175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Document Management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7BEFE5B-962A-2A49-0F2B-45367AD633AF}"/>
              </a:ext>
            </a:extLst>
          </p:cNvPr>
          <p:cNvSpPr/>
          <p:nvPr/>
        </p:nvSpPr>
        <p:spPr>
          <a:xfrm>
            <a:off x="7428029" y="3905571"/>
            <a:ext cx="1928501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User Management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4B8639C2-618B-9436-B95B-24157B2CFBD4}"/>
              </a:ext>
            </a:extLst>
          </p:cNvPr>
          <p:cNvSpPr/>
          <p:nvPr/>
        </p:nvSpPr>
        <p:spPr>
          <a:xfrm>
            <a:off x="8786492" y="1464321"/>
            <a:ext cx="2595967" cy="11833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Back-office Application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B03FC02-B298-C203-1769-63F875B1A703}"/>
              </a:ext>
            </a:extLst>
          </p:cNvPr>
          <p:cNvSpPr/>
          <p:nvPr/>
        </p:nvSpPr>
        <p:spPr>
          <a:xfrm rot="16200000">
            <a:off x="1416060" y="3566201"/>
            <a:ext cx="1156657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XYZ Loan Apps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19FDAB5-6FE0-DF9F-021C-FD8E5BE1137C}"/>
              </a:ext>
            </a:extLst>
          </p:cNvPr>
          <p:cNvSpPr/>
          <p:nvPr/>
        </p:nvSpPr>
        <p:spPr>
          <a:xfrm>
            <a:off x="1814364" y="4914341"/>
            <a:ext cx="4060655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Mobile Apps Databases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1" name="Flowchart: Magnetic Disk 150">
            <a:extLst>
              <a:ext uri="{FF2B5EF4-FFF2-40B4-BE49-F238E27FC236}">
                <a16:creationId xmlns:a16="http://schemas.microsoft.com/office/drawing/2014/main" id="{5BD8D362-E993-5A0A-459B-604170AD83E2}"/>
              </a:ext>
            </a:extLst>
          </p:cNvPr>
          <p:cNvSpPr/>
          <p:nvPr/>
        </p:nvSpPr>
        <p:spPr>
          <a:xfrm>
            <a:off x="2008417" y="5289387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Loan</a:t>
            </a:r>
            <a:endParaRPr lang="en-ID" sz="1200" dirty="0">
              <a:solidFill>
                <a:schemeClr val="tx1"/>
              </a:solidFill>
            </a:endParaRPr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219C150E-E9E6-99E1-FC4D-2529CF653DBE}"/>
              </a:ext>
            </a:extLst>
          </p:cNvPr>
          <p:cNvSpPr/>
          <p:nvPr/>
        </p:nvSpPr>
        <p:spPr>
          <a:xfrm>
            <a:off x="2926753" y="5289387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Customer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3" name="Flowchart: Magnetic Disk 152">
            <a:extLst>
              <a:ext uri="{FF2B5EF4-FFF2-40B4-BE49-F238E27FC236}">
                <a16:creationId xmlns:a16="http://schemas.microsoft.com/office/drawing/2014/main" id="{D7230C99-3D3B-2C3B-C017-E91E69929254}"/>
              </a:ext>
            </a:extLst>
          </p:cNvPr>
          <p:cNvSpPr/>
          <p:nvPr/>
        </p:nvSpPr>
        <p:spPr>
          <a:xfrm>
            <a:off x="3866468" y="5309944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Payment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4" name="Flowchart: Magnetic Disk 153">
            <a:extLst>
              <a:ext uri="{FF2B5EF4-FFF2-40B4-BE49-F238E27FC236}">
                <a16:creationId xmlns:a16="http://schemas.microsoft.com/office/drawing/2014/main" id="{3FD53CFF-AABD-9127-F711-7C4AAEECFC63}"/>
              </a:ext>
            </a:extLst>
          </p:cNvPr>
          <p:cNvSpPr/>
          <p:nvPr/>
        </p:nvSpPr>
        <p:spPr>
          <a:xfrm>
            <a:off x="4854305" y="5302275"/>
            <a:ext cx="749584" cy="647714"/>
          </a:xfrm>
          <a:prstGeom prst="flowChartMagneticDisk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Administration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303EB27-3269-155E-7158-BA5620F2CCAE}"/>
              </a:ext>
            </a:extLst>
          </p:cNvPr>
          <p:cNvSpPr/>
          <p:nvPr/>
        </p:nvSpPr>
        <p:spPr>
          <a:xfrm>
            <a:off x="6060001" y="4914340"/>
            <a:ext cx="1201121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Mobile Apps Topic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62" name="Flowchart: Direct Access Storage 161">
            <a:extLst>
              <a:ext uri="{FF2B5EF4-FFF2-40B4-BE49-F238E27FC236}">
                <a16:creationId xmlns:a16="http://schemas.microsoft.com/office/drawing/2014/main" id="{70AADDCE-E83A-1372-88CF-5C8E6A690C30}"/>
              </a:ext>
            </a:extLst>
          </p:cNvPr>
          <p:cNvSpPr/>
          <p:nvPr/>
        </p:nvSpPr>
        <p:spPr>
          <a:xfrm>
            <a:off x="6176841" y="5390339"/>
            <a:ext cx="950375" cy="361390"/>
          </a:xfrm>
          <a:prstGeom prst="flowChartMagneticDru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FBDF6D9-01DC-AB13-CB6B-0E7A5E9B368E}"/>
              </a:ext>
            </a:extLst>
          </p:cNvPr>
          <p:cNvSpPr txBox="1"/>
          <p:nvPr/>
        </p:nvSpPr>
        <p:spPr>
          <a:xfrm>
            <a:off x="6212816" y="5383241"/>
            <a:ext cx="914400" cy="28720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token</a:t>
            </a:r>
            <a:endParaRPr lang="en-ID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3631C09-36A9-46F1-C9BD-532B6D85DDCF}"/>
              </a:ext>
            </a:extLst>
          </p:cNvPr>
          <p:cNvSpPr/>
          <p:nvPr/>
        </p:nvSpPr>
        <p:spPr>
          <a:xfrm>
            <a:off x="7446104" y="4914340"/>
            <a:ext cx="1201121" cy="11833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EDM &amp; Analytics</a:t>
            </a:r>
            <a:endParaRPr lang="en-ID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338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10. Mockup Loan Screen – </a:t>
            </a:r>
            <a:r>
              <a:rPr lang="en-US" b="1" dirty="0"/>
              <a:t>Loan &amp; Payment History</a:t>
            </a:r>
          </a:p>
        </p:txBody>
      </p:sp>
      <p:sp>
        <p:nvSpPr>
          <p:cNvPr id="2" name="Title 3">
            <a:extLst>
              <a:ext uri="{FF2B5EF4-FFF2-40B4-BE49-F238E27FC236}">
                <a16:creationId xmlns:a16="http://schemas.microsoft.com/office/drawing/2014/main" id="{C229D16C-7AEC-141C-1AAE-2770FF4BD7A2}"/>
              </a:ext>
            </a:extLst>
          </p:cNvPr>
          <p:cNvSpPr txBox="1">
            <a:spLocks/>
          </p:cNvSpPr>
          <p:nvPr/>
        </p:nvSpPr>
        <p:spPr>
          <a:xfrm>
            <a:off x="3018791" y="1534832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Check status Loan :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D331A25-B6E4-5D80-3F2A-9FD3F91D00E8}"/>
              </a:ext>
            </a:extLst>
          </p:cNvPr>
          <p:cNvSpPr txBox="1">
            <a:spLocks/>
          </p:cNvSpPr>
          <p:nvPr/>
        </p:nvSpPr>
        <p:spPr>
          <a:xfrm>
            <a:off x="3018791" y="2141977"/>
            <a:ext cx="3663772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Show information progress status Loan Request</a:t>
            </a:r>
            <a:br>
              <a:rPr lang="en-ID" sz="1200" dirty="0"/>
            </a:br>
            <a:r>
              <a:rPr lang="en-ID" sz="1000" dirty="0"/>
              <a:t>Status will be :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/>
              <a:t>Waiting for Approval </a:t>
            </a:r>
            <a:r>
              <a:rPr lang="en-ID" sz="1000" dirty="0"/>
              <a:t>: Loan still on verify by Back-office team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chemeClr val="accent6">
                    <a:lumMod val="75000"/>
                  </a:schemeClr>
                </a:solidFill>
              </a:rPr>
              <a:t>Approved</a:t>
            </a:r>
            <a:r>
              <a:rPr lang="en-ID" sz="1000" dirty="0"/>
              <a:t> : Loan already approved and ready to disburse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rgbClr val="00B0F0"/>
                </a:solidFill>
              </a:rPr>
              <a:t>Active</a:t>
            </a:r>
            <a:r>
              <a:rPr lang="en-ID" sz="1000" dirty="0"/>
              <a:t> : Loan already disbursed to customer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chemeClr val="accent4">
                    <a:lumMod val="75000"/>
                  </a:schemeClr>
                </a:solidFill>
              </a:rPr>
              <a:t>Completed</a:t>
            </a:r>
            <a:r>
              <a:rPr lang="en-ID" sz="1000" dirty="0"/>
              <a:t> : Loan already paid off</a:t>
            </a:r>
            <a:br>
              <a:rPr lang="en-ID" sz="1000" dirty="0"/>
            </a:br>
            <a:br>
              <a:rPr lang="en-ID" sz="1000" dirty="0"/>
            </a:br>
            <a:r>
              <a:rPr lang="en-ID" sz="1000" dirty="0">
                <a:sym typeface="Wingdings" panose="05000000000000000000" pitchFamily="2" charset="2"/>
              </a:rPr>
              <a:t> </a:t>
            </a:r>
            <a:r>
              <a:rPr lang="en-ID" sz="1000" b="1" dirty="0">
                <a:solidFill>
                  <a:srgbClr val="FF0000"/>
                </a:solidFill>
              </a:rPr>
              <a:t>Rejected</a:t>
            </a:r>
            <a:r>
              <a:rPr lang="en-ID" sz="1000" dirty="0"/>
              <a:t> : Loan rejected by Back-office team</a:t>
            </a:r>
            <a:br>
              <a:rPr lang="en-ID" sz="1000" dirty="0"/>
            </a:b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Show information Loan Type, Tenor, Loan request date, </a:t>
            </a:r>
            <a:br>
              <a:rPr lang="en-ID" sz="1200" dirty="0"/>
            </a:br>
            <a:r>
              <a:rPr lang="en-ID" sz="1200" dirty="0"/>
              <a:t>Amount of Loan and Loan Status</a:t>
            </a:r>
          </a:p>
          <a:p>
            <a:pPr marL="228600" indent="-228600">
              <a:buAutoNum type="arabicPeriod"/>
            </a:pPr>
            <a:r>
              <a:rPr lang="en-ID" sz="1200" dirty="0"/>
              <a:t>Click Loan Type List</a:t>
            </a:r>
          </a:p>
          <a:p>
            <a:pPr marL="228600" indent="-228600">
              <a:buAutoNum type="arabicPeriod"/>
            </a:pPr>
            <a:r>
              <a:rPr lang="en-ID" sz="1200" dirty="0"/>
              <a:t>Show Loan Type Detail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97D01-2A9B-D724-318B-7ED35066A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4" y="1462793"/>
            <a:ext cx="2320372" cy="474512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D4AE9E-D4FF-4FEA-E6D9-B3B966D0F8BB}"/>
              </a:ext>
            </a:extLst>
          </p:cNvPr>
          <p:cNvSpPr/>
          <p:nvPr/>
        </p:nvSpPr>
        <p:spPr>
          <a:xfrm>
            <a:off x="604434" y="1908713"/>
            <a:ext cx="45719" cy="476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5C334B-7168-AC35-0AE6-9FB8C3877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642" y="1462793"/>
            <a:ext cx="2356529" cy="4745121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9A73DC72-38A4-ECC9-99D1-F238234AE21A}"/>
              </a:ext>
            </a:extLst>
          </p:cNvPr>
          <p:cNvSpPr txBox="1">
            <a:spLocks/>
          </p:cNvSpPr>
          <p:nvPr/>
        </p:nvSpPr>
        <p:spPr>
          <a:xfrm>
            <a:off x="9423934" y="2141977"/>
            <a:ext cx="2473899" cy="310058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buAutoNum type="arabicPeriod"/>
            </a:pPr>
            <a:r>
              <a:rPr lang="en-ID" sz="1200" dirty="0"/>
              <a:t>Show information Loan Type Detail</a:t>
            </a:r>
            <a:endParaRPr lang="en-ID" sz="1000" dirty="0"/>
          </a:p>
          <a:p>
            <a:pPr marL="228600" indent="-228600">
              <a:buAutoNum type="arabicPeriod"/>
            </a:pPr>
            <a:r>
              <a:rPr lang="en-ID" sz="1200" dirty="0"/>
              <a:t>Show information Payment History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5DA113C9-3858-8A22-B560-A8CE1591050B}"/>
              </a:ext>
            </a:extLst>
          </p:cNvPr>
          <p:cNvSpPr txBox="1">
            <a:spLocks/>
          </p:cNvSpPr>
          <p:nvPr/>
        </p:nvSpPr>
        <p:spPr>
          <a:xfrm>
            <a:off x="9423934" y="1512858"/>
            <a:ext cx="316404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600" b="1" u="sng" dirty="0"/>
              <a:t>Loan Detail :</a:t>
            </a:r>
          </a:p>
        </p:txBody>
      </p:sp>
    </p:spTree>
    <p:extLst>
      <p:ext uri="{BB962C8B-B14F-4D97-AF65-F5344CB8AC3E}">
        <p14:creationId xmlns:p14="http://schemas.microsoft.com/office/powerpoint/2010/main" val="3516292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69369A5-DEAE-4815-3639-747A09B1BB7A}"/>
              </a:ext>
            </a:extLst>
          </p:cNvPr>
          <p:cNvSpPr txBox="1">
            <a:spLocks/>
          </p:cNvSpPr>
          <p:nvPr/>
        </p:nvSpPr>
        <p:spPr>
          <a:xfrm>
            <a:off x="1524000" y="1333500"/>
            <a:ext cx="9144000" cy="17907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4800" b="1" dirty="0"/>
              <a:t>Thank you !</a:t>
            </a:r>
            <a:endParaRPr lang="en-ID" sz="48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D5A4EFA-DB4B-8F59-584D-2E30DFC5CAEE}"/>
              </a:ext>
            </a:extLst>
          </p:cNvPr>
          <p:cNvSpPr txBox="1">
            <a:spLocks/>
          </p:cNvSpPr>
          <p:nvPr/>
        </p:nvSpPr>
        <p:spPr>
          <a:xfrm>
            <a:off x="1524000" y="2228850"/>
            <a:ext cx="9144000" cy="1287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1638" indent="7938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egoe UI" panose="020B0502040204020203" pitchFamily="34" charset="0"/>
              <a:buChar char="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Hopefully I </a:t>
            </a:r>
            <a:r>
              <a:rPr lang="en-US" sz="2400" dirty="0">
                <a:solidFill>
                  <a:schemeClr val="accent1"/>
                </a:solidFill>
              </a:rPr>
              <a:t>can contribute </a:t>
            </a:r>
            <a:r>
              <a:rPr lang="en-US" sz="2400" dirty="0"/>
              <a:t>to your </a:t>
            </a:r>
            <a:r>
              <a:rPr lang="en-US" sz="2400" dirty="0">
                <a:solidFill>
                  <a:schemeClr val="accent1"/>
                </a:solidFill>
              </a:rPr>
              <a:t>great team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1313AD1-97CE-26E8-1F8A-CF2BC50C3E4A}"/>
              </a:ext>
            </a:extLst>
          </p:cNvPr>
          <p:cNvSpPr txBox="1">
            <a:spLocks/>
          </p:cNvSpPr>
          <p:nvPr/>
        </p:nvSpPr>
        <p:spPr>
          <a:xfrm>
            <a:off x="9744636" y="5964102"/>
            <a:ext cx="2447364" cy="4952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spcBef>
                <a:spcPts val="1000"/>
              </a:spcBef>
            </a:pPr>
            <a:r>
              <a:rPr lang="en-US" sz="1800" b="1" dirty="0">
                <a:solidFill>
                  <a:schemeClr val="accent1"/>
                </a:solidFill>
                <a:latin typeface="+mj-lt"/>
                <a:ea typeface="+mn-ea"/>
                <a:cs typeface="+mn-cs"/>
              </a:rPr>
              <a:t>07 December 2023</a:t>
            </a:r>
          </a:p>
        </p:txBody>
      </p:sp>
    </p:spTree>
    <p:extLst>
      <p:ext uri="{BB962C8B-B14F-4D97-AF65-F5344CB8AC3E}">
        <p14:creationId xmlns:p14="http://schemas.microsoft.com/office/powerpoint/2010/main" val="146838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Microservices API Architecture</a:t>
            </a:r>
          </a:p>
        </p:txBody>
      </p:sp>
      <p:sp>
        <p:nvSpPr>
          <p:cNvPr id="83" name="Title 3">
            <a:extLst>
              <a:ext uri="{FF2B5EF4-FFF2-40B4-BE49-F238E27FC236}">
                <a16:creationId xmlns:a16="http://schemas.microsoft.com/office/drawing/2014/main" id="{9329E976-91BE-6899-A928-FDD9002DBD15}"/>
              </a:ext>
            </a:extLst>
          </p:cNvPr>
          <p:cNvSpPr txBox="1">
            <a:spLocks/>
          </p:cNvSpPr>
          <p:nvPr/>
        </p:nvSpPr>
        <p:spPr>
          <a:xfrm>
            <a:off x="424612" y="2782245"/>
            <a:ext cx="1147423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/>
              <a:t>XYZ Loan Apps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63984-5FA2-ECF8-493D-8AF0E8EB3D00}"/>
              </a:ext>
            </a:extLst>
          </p:cNvPr>
          <p:cNvSpPr/>
          <p:nvPr/>
        </p:nvSpPr>
        <p:spPr>
          <a:xfrm>
            <a:off x="3602493" y="2033493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API Gateway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FD147-38CB-4561-E6A4-BBF8B5FFD85C}"/>
              </a:ext>
            </a:extLst>
          </p:cNvPr>
          <p:cNvSpPr/>
          <p:nvPr/>
        </p:nvSpPr>
        <p:spPr>
          <a:xfrm>
            <a:off x="3139977" y="4314226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Loan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70F69C-2CD2-90B0-2BB6-BFE508A9BE6A}"/>
              </a:ext>
            </a:extLst>
          </p:cNvPr>
          <p:cNvSpPr/>
          <p:nvPr/>
        </p:nvSpPr>
        <p:spPr>
          <a:xfrm>
            <a:off x="1914688" y="4307310"/>
            <a:ext cx="805070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CustomerManagement</a:t>
            </a:r>
            <a:r>
              <a:rPr lang="en-US" sz="1000" dirty="0">
                <a:solidFill>
                  <a:schemeClr val="tx1"/>
                </a:solidFill>
              </a:rPr>
              <a:t> Services</a:t>
            </a:r>
            <a:endParaRPr lang="en-ID" sz="1000" dirty="0">
              <a:solidFill>
                <a:schemeClr val="tx1"/>
              </a:solidFill>
            </a:endParaRP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9BA09E16-5725-F08D-44C0-ECFC4215A2A2}"/>
              </a:ext>
            </a:extLst>
          </p:cNvPr>
          <p:cNvSpPr/>
          <p:nvPr/>
        </p:nvSpPr>
        <p:spPr>
          <a:xfrm>
            <a:off x="3214581" y="5413481"/>
            <a:ext cx="669727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6C807D4-36E3-833C-783D-D494CF48AAAC}"/>
              </a:ext>
            </a:extLst>
          </p:cNvPr>
          <p:cNvCxnSpPr>
            <a:cxnSpLocks/>
            <a:stCxn id="8" idx="2"/>
            <a:endCxn id="10" idx="1"/>
          </p:cNvCxnSpPr>
          <p:nvPr/>
        </p:nvCxnSpPr>
        <p:spPr>
          <a:xfrm>
            <a:off x="3542512" y="4702333"/>
            <a:ext cx="6933" cy="711148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B7FC46-26FB-CA2C-03FD-601F4DD21D41}"/>
              </a:ext>
            </a:extLst>
          </p:cNvPr>
          <p:cNvCxnSpPr>
            <a:cxnSpLocks/>
            <a:stCxn id="9" idx="2"/>
            <a:endCxn id="106" idx="1"/>
          </p:cNvCxnSpPr>
          <p:nvPr/>
        </p:nvCxnSpPr>
        <p:spPr>
          <a:xfrm flipH="1">
            <a:off x="2315669" y="4695417"/>
            <a:ext cx="1554" cy="718064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5262F06-A519-E91E-D3E7-EC6D920EC840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167949" y="2224499"/>
            <a:ext cx="2434544" cy="30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4C96991C-4E75-D6AE-BE25-BFCE86C96267}"/>
              </a:ext>
            </a:extLst>
          </p:cNvPr>
          <p:cNvSpPr/>
          <p:nvPr/>
        </p:nvSpPr>
        <p:spPr>
          <a:xfrm>
            <a:off x="4350387" y="4311793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Payment Service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106" name="Flowchart: Magnetic Disk 105">
            <a:extLst>
              <a:ext uri="{FF2B5EF4-FFF2-40B4-BE49-F238E27FC236}">
                <a16:creationId xmlns:a16="http://schemas.microsoft.com/office/drawing/2014/main" id="{3E2870C8-EF89-42F4-5D52-80CEF52C0FEC}"/>
              </a:ext>
            </a:extLst>
          </p:cNvPr>
          <p:cNvSpPr/>
          <p:nvPr/>
        </p:nvSpPr>
        <p:spPr>
          <a:xfrm>
            <a:off x="1963180" y="5413481"/>
            <a:ext cx="704978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134" name="Title 3">
            <a:extLst>
              <a:ext uri="{FF2B5EF4-FFF2-40B4-BE49-F238E27FC236}">
                <a16:creationId xmlns:a16="http://schemas.microsoft.com/office/drawing/2014/main" id="{C2EA7BD3-B501-B8E9-4114-9393F433DC87}"/>
              </a:ext>
            </a:extLst>
          </p:cNvPr>
          <p:cNvSpPr txBox="1">
            <a:spLocks/>
          </p:cNvSpPr>
          <p:nvPr/>
        </p:nvSpPr>
        <p:spPr>
          <a:xfrm>
            <a:off x="1810963" y="1853975"/>
            <a:ext cx="1294354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1000" b="1" dirty="0"/>
              <a:t>HTTPS : Rest API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00650B-CCCE-6554-47AE-862AD24E7C41}"/>
              </a:ext>
            </a:extLst>
          </p:cNvPr>
          <p:cNvSpPr/>
          <p:nvPr/>
        </p:nvSpPr>
        <p:spPr>
          <a:xfrm>
            <a:off x="1822744" y="3236938"/>
            <a:ext cx="7369102" cy="174836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9" name="Title 3">
            <a:extLst>
              <a:ext uri="{FF2B5EF4-FFF2-40B4-BE49-F238E27FC236}">
                <a16:creationId xmlns:a16="http://schemas.microsoft.com/office/drawing/2014/main" id="{EDC989AD-6BC6-71BB-358E-2FE41A6E7486}"/>
              </a:ext>
            </a:extLst>
          </p:cNvPr>
          <p:cNvSpPr txBox="1">
            <a:spLocks/>
          </p:cNvSpPr>
          <p:nvPr/>
        </p:nvSpPr>
        <p:spPr>
          <a:xfrm>
            <a:off x="8257614" y="2848831"/>
            <a:ext cx="1033954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Microservices API</a:t>
            </a:r>
          </a:p>
        </p:txBody>
      </p:sp>
      <p:cxnSp>
        <p:nvCxnSpPr>
          <p:cNvPr id="119" name="Straight Arrow Connector 110">
            <a:extLst>
              <a:ext uri="{FF2B5EF4-FFF2-40B4-BE49-F238E27FC236}">
                <a16:creationId xmlns:a16="http://schemas.microsoft.com/office/drawing/2014/main" id="{487AEF99-3213-383A-E418-F58AED19E5C6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2827457" y="3136655"/>
            <a:ext cx="1892626" cy="46251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10">
            <a:extLst>
              <a:ext uri="{FF2B5EF4-FFF2-40B4-BE49-F238E27FC236}">
                <a16:creationId xmlns:a16="http://schemas.microsoft.com/office/drawing/2014/main" id="{AC4A5C45-6D3D-BD10-921D-C093370F870F}"/>
              </a:ext>
            </a:extLst>
          </p:cNvPr>
          <p:cNvCxnSpPr>
            <a:cxnSpLocks/>
            <a:stCxn id="6" idx="2"/>
            <a:endCxn id="60" idx="0"/>
          </p:cNvCxnSpPr>
          <p:nvPr/>
        </p:nvCxnSpPr>
        <p:spPr>
          <a:xfrm rot="16200000" flipH="1">
            <a:off x="3432180" y="2994448"/>
            <a:ext cx="1890193" cy="7444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F636FA-C38E-A814-19C7-E509F9EFDAFE}"/>
              </a:ext>
            </a:extLst>
          </p:cNvPr>
          <p:cNvSpPr/>
          <p:nvPr/>
        </p:nvSpPr>
        <p:spPr>
          <a:xfrm>
            <a:off x="1805877" y="5261355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102157A-9A0D-337B-7ED0-14961D5F0C0B}"/>
              </a:ext>
            </a:extLst>
          </p:cNvPr>
          <p:cNvSpPr/>
          <p:nvPr/>
        </p:nvSpPr>
        <p:spPr>
          <a:xfrm>
            <a:off x="3004878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BA3A1A-CC71-641D-A177-7A0EF3305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99" y="1399653"/>
            <a:ext cx="686338" cy="1402761"/>
          </a:xfrm>
          <a:prstGeom prst="rect">
            <a:avLst/>
          </a:prstGeom>
        </p:spPr>
      </p:pic>
      <p:cxnSp>
        <p:nvCxnSpPr>
          <p:cNvPr id="3" name="Straight Arrow Connector 110">
            <a:extLst>
              <a:ext uri="{FF2B5EF4-FFF2-40B4-BE49-F238E27FC236}">
                <a16:creationId xmlns:a16="http://schemas.microsoft.com/office/drawing/2014/main" id="{B0FC123F-5426-7B3A-8767-251D3B6CA386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5400000">
            <a:off x="2218271" y="2520553"/>
            <a:ext cx="1885710" cy="168780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A172AF06-9882-EB8D-E06F-CBFFCAB0754B}"/>
              </a:ext>
            </a:extLst>
          </p:cNvPr>
          <p:cNvSpPr/>
          <p:nvPr/>
        </p:nvSpPr>
        <p:spPr>
          <a:xfrm>
            <a:off x="4407563" y="5413481"/>
            <a:ext cx="702034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85991-9556-A578-D814-F7F9B6872882}"/>
              </a:ext>
            </a:extLst>
          </p:cNvPr>
          <p:cNvSpPr/>
          <p:nvPr/>
        </p:nvSpPr>
        <p:spPr>
          <a:xfrm>
            <a:off x="4223198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A169E7-C9CC-13FB-DBAB-0BF2C3E72630}"/>
              </a:ext>
            </a:extLst>
          </p:cNvPr>
          <p:cNvSpPr/>
          <p:nvPr/>
        </p:nvSpPr>
        <p:spPr>
          <a:xfrm>
            <a:off x="6475572" y="4307309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Auth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8DC9224-559E-DA51-BA86-63EA0C64145F}"/>
              </a:ext>
            </a:extLst>
          </p:cNvPr>
          <p:cNvSpPr/>
          <p:nvPr/>
        </p:nvSpPr>
        <p:spPr>
          <a:xfrm>
            <a:off x="8225786" y="4307308"/>
            <a:ext cx="798273" cy="38810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Notification Services</a:t>
            </a:r>
            <a:endParaRPr lang="en-ID" sz="900" dirty="0">
              <a:solidFill>
                <a:schemeClr val="tx1"/>
              </a:solidFill>
            </a:endParaRPr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F4E5BF8B-09A0-31E8-3FEC-510D7DA99E98}"/>
              </a:ext>
            </a:extLst>
          </p:cNvPr>
          <p:cNvSpPr/>
          <p:nvPr/>
        </p:nvSpPr>
        <p:spPr>
          <a:xfrm>
            <a:off x="6502649" y="5413481"/>
            <a:ext cx="771196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BFB5E6F-424B-73A4-14DC-45F69987BBFA}"/>
              </a:ext>
            </a:extLst>
          </p:cNvPr>
          <p:cNvSpPr/>
          <p:nvPr/>
        </p:nvSpPr>
        <p:spPr>
          <a:xfrm>
            <a:off x="6345472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0DC001B-70DC-51DF-3DA3-3B72CF8EC1F0}"/>
              </a:ext>
            </a:extLst>
          </p:cNvPr>
          <p:cNvCxnSpPr>
            <a:cxnSpLocks/>
            <a:stCxn id="20" idx="2"/>
            <a:endCxn id="29" idx="1"/>
          </p:cNvCxnSpPr>
          <p:nvPr/>
        </p:nvCxnSpPr>
        <p:spPr>
          <a:xfrm>
            <a:off x="6874709" y="4695416"/>
            <a:ext cx="13538" cy="71806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244331-B372-A460-554E-07610BD32F84}"/>
              </a:ext>
            </a:extLst>
          </p:cNvPr>
          <p:cNvCxnSpPr>
            <a:cxnSpLocks/>
            <a:stCxn id="60" idx="2"/>
            <a:endCxn id="11" idx="1"/>
          </p:cNvCxnSpPr>
          <p:nvPr/>
        </p:nvCxnSpPr>
        <p:spPr>
          <a:xfrm>
            <a:off x="4749524" y="4699900"/>
            <a:ext cx="9056" cy="71358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A5DA5F7F-4BBE-1FBB-E573-7E496B3E31B8}"/>
              </a:ext>
            </a:extLst>
          </p:cNvPr>
          <p:cNvSpPr/>
          <p:nvPr/>
        </p:nvSpPr>
        <p:spPr>
          <a:xfrm>
            <a:off x="8284474" y="5434571"/>
            <a:ext cx="712509" cy="386158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72980D-E88A-729D-DD0D-A3E6A83CCC61}"/>
              </a:ext>
            </a:extLst>
          </p:cNvPr>
          <p:cNvSpPr/>
          <p:nvPr/>
        </p:nvSpPr>
        <p:spPr>
          <a:xfrm>
            <a:off x="8085696" y="5260979"/>
            <a:ext cx="1087820" cy="73334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C78463-560E-65DE-AC4E-CE4C4F90DCCE}"/>
              </a:ext>
            </a:extLst>
          </p:cNvPr>
          <p:cNvCxnSpPr>
            <a:cxnSpLocks/>
            <a:stCxn id="21" idx="2"/>
            <a:endCxn id="42" idx="1"/>
          </p:cNvCxnSpPr>
          <p:nvPr/>
        </p:nvCxnSpPr>
        <p:spPr>
          <a:xfrm>
            <a:off x="8624923" y="4695415"/>
            <a:ext cx="15806" cy="739156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CCDD1A29-E2F5-3E00-3D9F-773B29653EE0}"/>
              </a:ext>
            </a:extLst>
          </p:cNvPr>
          <p:cNvSpPr/>
          <p:nvPr/>
        </p:nvSpPr>
        <p:spPr>
          <a:xfrm>
            <a:off x="5532909" y="3546485"/>
            <a:ext cx="805070" cy="6270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0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3CBFDA-31D2-0FFD-A364-C02FB3EE31F1}"/>
              </a:ext>
            </a:extLst>
          </p:cNvPr>
          <p:cNvSpPr/>
          <p:nvPr/>
        </p:nvSpPr>
        <p:spPr>
          <a:xfrm>
            <a:off x="5634404" y="3855413"/>
            <a:ext cx="602075" cy="25410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token</a:t>
            </a:r>
            <a:endParaRPr lang="en-ID" sz="900" dirty="0"/>
          </a:p>
        </p:txBody>
      </p:sp>
      <p:sp>
        <p:nvSpPr>
          <p:cNvPr id="52" name="Title 3">
            <a:extLst>
              <a:ext uri="{FF2B5EF4-FFF2-40B4-BE49-F238E27FC236}">
                <a16:creationId xmlns:a16="http://schemas.microsoft.com/office/drawing/2014/main" id="{345B6EE4-F637-7D14-2620-B91FFC30519C}"/>
              </a:ext>
            </a:extLst>
          </p:cNvPr>
          <p:cNvSpPr txBox="1">
            <a:spLocks/>
          </p:cNvSpPr>
          <p:nvPr/>
        </p:nvSpPr>
        <p:spPr>
          <a:xfrm>
            <a:off x="5536309" y="3517791"/>
            <a:ext cx="801669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Message Broker</a:t>
            </a:r>
          </a:p>
        </p:txBody>
      </p:sp>
      <p:cxnSp>
        <p:nvCxnSpPr>
          <p:cNvPr id="57" name="Straight Arrow Connector 110">
            <a:extLst>
              <a:ext uri="{FF2B5EF4-FFF2-40B4-BE49-F238E27FC236}">
                <a16:creationId xmlns:a16="http://schemas.microsoft.com/office/drawing/2014/main" id="{1A775F81-7536-5D9A-DE11-2F2A009FC82E}"/>
              </a:ext>
            </a:extLst>
          </p:cNvPr>
          <p:cNvCxnSpPr>
            <a:cxnSpLocks/>
            <a:stCxn id="20" idx="1"/>
            <a:endCxn id="49" idx="2"/>
          </p:cNvCxnSpPr>
          <p:nvPr/>
        </p:nvCxnSpPr>
        <p:spPr>
          <a:xfrm rot="10800000">
            <a:off x="5935442" y="4109517"/>
            <a:ext cx="540130" cy="391846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itle 3">
            <a:extLst>
              <a:ext uri="{FF2B5EF4-FFF2-40B4-BE49-F238E27FC236}">
                <a16:creationId xmlns:a16="http://schemas.microsoft.com/office/drawing/2014/main" id="{522FCAD0-2052-DE63-D3FB-B6EB17E615E8}"/>
              </a:ext>
            </a:extLst>
          </p:cNvPr>
          <p:cNvSpPr txBox="1">
            <a:spLocks/>
          </p:cNvSpPr>
          <p:nvPr/>
        </p:nvSpPr>
        <p:spPr>
          <a:xfrm>
            <a:off x="6303970" y="2464228"/>
            <a:ext cx="65065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Subscribe</a:t>
            </a:r>
          </a:p>
        </p:txBody>
      </p:sp>
      <p:sp>
        <p:nvSpPr>
          <p:cNvPr id="74" name="Title 3">
            <a:extLst>
              <a:ext uri="{FF2B5EF4-FFF2-40B4-BE49-F238E27FC236}">
                <a16:creationId xmlns:a16="http://schemas.microsoft.com/office/drawing/2014/main" id="{0EF58DEE-72E9-9138-1BD2-DC66D512EA5E}"/>
              </a:ext>
            </a:extLst>
          </p:cNvPr>
          <p:cNvSpPr txBox="1">
            <a:spLocks/>
          </p:cNvSpPr>
          <p:nvPr/>
        </p:nvSpPr>
        <p:spPr>
          <a:xfrm>
            <a:off x="5798932" y="4463503"/>
            <a:ext cx="65065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Publish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DBDD449-7BE1-F3E3-A304-FE33C6552289}"/>
              </a:ext>
            </a:extLst>
          </p:cNvPr>
          <p:cNvSpPr txBox="1"/>
          <p:nvPr/>
        </p:nvSpPr>
        <p:spPr>
          <a:xfrm>
            <a:off x="1965675" y="547735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D25FE3-08C2-D46E-8E08-E76780DDB86C}"/>
              </a:ext>
            </a:extLst>
          </p:cNvPr>
          <p:cNvSpPr txBox="1"/>
          <p:nvPr/>
        </p:nvSpPr>
        <p:spPr>
          <a:xfrm>
            <a:off x="3305905" y="545626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Loan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F1EC057-7C83-5ACE-200B-7F5E7E0B4658}"/>
              </a:ext>
            </a:extLst>
          </p:cNvPr>
          <p:cNvSpPr txBox="1"/>
          <p:nvPr/>
        </p:nvSpPr>
        <p:spPr>
          <a:xfrm>
            <a:off x="4418195" y="545626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Payment</a:t>
            </a:r>
            <a:endParaRPr lang="en-ID" sz="1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F95B613-B5BD-26F0-88ED-C1E0D974BE81}"/>
              </a:ext>
            </a:extLst>
          </p:cNvPr>
          <p:cNvSpPr txBox="1"/>
          <p:nvPr/>
        </p:nvSpPr>
        <p:spPr>
          <a:xfrm>
            <a:off x="6481717" y="5477357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8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Administration</a:t>
            </a:r>
            <a:endParaRPr lang="en-ID" sz="8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D95CEE2-B699-F304-5554-BE3391740835}"/>
              </a:ext>
            </a:extLst>
          </p:cNvPr>
          <p:cNvSpPr txBox="1"/>
          <p:nvPr/>
        </p:nvSpPr>
        <p:spPr>
          <a:xfrm>
            <a:off x="8268316" y="5499053"/>
            <a:ext cx="637126" cy="300586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9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  <a:endParaRPr lang="en-ID" sz="9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2" name="Title 3">
            <a:extLst>
              <a:ext uri="{FF2B5EF4-FFF2-40B4-BE49-F238E27FC236}">
                <a16:creationId xmlns:a16="http://schemas.microsoft.com/office/drawing/2014/main" id="{20FC7569-0DA2-6312-3CC8-7B40FBA19B98}"/>
              </a:ext>
            </a:extLst>
          </p:cNvPr>
          <p:cNvSpPr txBox="1">
            <a:spLocks/>
          </p:cNvSpPr>
          <p:nvPr/>
        </p:nvSpPr>
        <p:spPr>
          <a:xfrm>
            <a:off x="1647137" y="3591453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3" name="Title 3">
            <a:extLst>
              <a:ext uri="{FF2B5EF4-FFF2-40B4-BE49-F238E27FC236}">
                <a16:creationId xmlns:a16="http://schemas.microsoft.com/office/drawing/2014/main" id="{2B77E013-4973-9460-015F-4B3405178CD8}"/>
              </a:ext>
            </a:extLst>
          </p:cNvPr>
          <p:cNvSpPr txBox="1">
            <a:spLocks/>
          </p:cNvSpPr>
          <p:nvPr/>
        </p:nvSpPr>
        <p:spPr>
          <a:xfrm>
            <a:off x="2872738" y="3603850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4" name="Title 3">
            <a:extLst>
              <a:ext uri="{FF2B5EF4-FFF2-40B4-BE49-F238E27FC236}">
                <a16:creationId xmlns:a16="http://schemas.microsoft.com/office/drawing/2014/main" id="{E33A6F8C-9238-55B4-EC9B-55569F277AF4}"/>
              </a:ext>
            </a:extLst>
          </p:cNvPr>
          <p:cNvSpPr txBox="1">
            <a:spLocks/>
          </p:cNvSpPr>
          <p:nvPr/>
        </p:nvSpPr>
        <p:spPr>
          <a:xfrm>
            <a:off x="4093396" y="3602139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791F194-1415-A8C4-26C3-BBA52F3456F0}"/>
              </a:ext>
            </a:extLst>
          </p:cNvPr>
          <p:cNvSpPr/>
          <p:nvPr/>
        </p:nvSpPr>
        <p:spPr>
          <a:xfrm>
            <a:off x="9608630" y="1509823"/>
            <a:ext cx="2135030" cy="34754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27FB1C7-9503-950C-E99D-62BD4902E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981" y="1600222"/>
            <a:ext cx="1022132" cy="1001357"/>
          </a:xfrm>
          <a:prstGeom prst="rect">
            <a:avLst/>
          </a:prstGeom>
        </p:spPr>
      </p:pic>
      <p:sp>
        <p:nvSpPr>
          <p:cNvPr id="120" name="Title 3">
            <a:extLst>
              <a:ext uri="{FF2B5EF4-FFF2-40B4-BE49-F238E27FC236}">
                <a16:creationId xmlns:a16="http://schemas.microsoft.com/office/drawing/2014/main" id="{B812B365-3953-CCB0-A4CD-7E5BB8B0A3B7}"/>
              </a:ext>
            </a:extLst>
          </p:cNvPr>
          <p:cNvSpPr txBox="1">
            <a:spLocks/>
          </p:cNvSpPr>
          <p:nvPr/>
        </p:nvSpPr>
        <p:spPr>
          <a:xfrm>
            <a:off x="10181516" y="2427644"/>
            <a:ext cx="1147423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/>
              <a:t>Email Notification</a:t>
            </a:r>
          </a:p>
        </p:txBody>
      </p:sp>
      <p:cxnSp>
        <p:nvCxnSpPr>
          <p:cNvPr id="121" name="Straight Arrow Connector 110">
            <a:extLst>
              <a:ext uri="{FF2B5EF4-FFF2-40B4-BE49-F238E27FC236}">
                <a16:creationId xmlns:a16="http://schemas.microsoft.com/office/drawing/2014/main" id="{FB2D7A7C-DA89-47D0-94BC-F00606965FFF}"/>
              </a:ext>
            </a:extLst>
          </p:cNvPr>
          <p:cNvCxnSpPr>
            <a:cxnSpLocks/>
            <a:stCxn id="21" idx="0"/>
            <a:endCxn id="117" idx="1"/>
          </p:cNvCxnSpPr>
          <p:nvPr/>
        </p:nvCxnSpPr>
        <p:spPr>
          <a:xfrm rot="5400000" flipH="1" flipV="1">
            <a:off x="8282749" y="2443076"/>
            <a:ext cx="2206407" cy="1522058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EA862CA-6A62-445E-E7C0-A216ADFC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2324" y="3354985"/>
            <a:ext cx="1045193" cy="1057991"/>
          </a:xfrm>
          <a:prstGeom prst="rect">
            <a:avLst/>
          </a:prstGeom>
        </p:spPr>
      </p:pic>
      <p:sp>
        <p:nvSpPr>
          <p:cNvPr id="129" name="Title 3">
            <a:extLst>
              <a:ext uri="{FF2B5EF4-FFF2-40B4-BE49-F238E27FC236}">
                <a16:creationId xmlns:a16="http://schemas.microsoft.com/office/drawing/2014/main" id="{907F09BF-3DC0-1E6C-5A25-2F7153302EAE}"/>
              </a:ext>
            </a:extLst>
          </p:cNvPr>
          <p:cNvSpPr txBox="1">
            <a:spLocks/>
          </p:cNvSpPr>
          <p:nvPr/>
        </p:nvSpPr>
        <p:spPr>
          <a:xfrm>
            <a:off x="10022658" y="4251282"/>
            <a:ext cx="1543482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000" b="1" dirty="0" err="1"/>
              <a:t>WhatApps</a:t>
            </a:r>
            <a:r>
              <a:rPr lang="en-ID" sz="1000" b="1" dirty="0"/>
              <a:t> Notification</a:t>
            </a:r>
          </a:p>
        </p:txBody>
      </p:sp>
      <p:cxnSp>
        <p:nvCxnSpPr>
          <p:cNvPr id="130" name="Straight Arrow Connector 110">
            <a:extLst>
              <a:ext uri="{FF2B5EF4-FFF2-40B4-BE49-F238E27FC236}">
                <a16:creationId xmlns:a16="http://schemas.microsoft.com/office/drawing/2014/main" id="{712C82E9-A287-52B8-3427-B0D1678869DF}"/>
              </a:ext>
            </a:extLst>
          </p:cNvPr>
          <p:cNvCxnSpPr>
            <a:cxnSpLocks/>
            <a:stCxn id="21" idx="0"/>
            <a:endCxn id="128" idx="1"/>
          </p:cNvCxnSpPr>
          <p:nvPr/>
        </p:nvCxnSpPr>
        <p:spPr>
          <a:xfrm rot="5400000" flipH="1" flipV="1">
            <a:off x="9186960" y="3321945"/>
            <a:ext cx="423327" cy="1547401"/>
          </a:xfrm>
          <a:prstGeom prst="bentConnector2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Title 3">
            <a:extLst>
              <a:ext uri="{FF2B5EF4-FFF2-40B4-BE49-F238E27FC236}">
                <a16:creationId xmlns:a16="http://schemas.microsoft.com/office/drawing/2014/main" id="{F8F45184-3B3D-1E78-200C-C0F53B64347E}"/>
              </a:ext>
            </a:extLst>
          </p:cNvPr>
          <p:cNvSpPr txBox="1">
            <a:spLocks/>
          </p:cNvSpPr>
          <p:nvPr/>
        </p:nvSpPr>
        <p:spPr>
          <a:xfrm>
            <a:off x="8932010" y="3610258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138" name="Title 3">
            <a:extLst>
              <a:ext uri="{FF2B5EF4-FFF2-40B4-BE49-F238E27FC236}">
                <a16:creationId xmlns:a16="http://schemas.microsoft.com/office/drawing/2014/main" id="{36A5129C-9160-0C6C-4F95-6BE42CDF5EE3}"/>
              </a:ext>
            </a:extLst>
          </p:cNvPr>
          <p:cNvSpPr txBox="1">
            <a:spLocks/>
          </p:cNvSpPr>
          <p:nvPr/>
        </p:nvSpPr>
        <p:spPr>
          <a:xfrm>
            <a:off x="8932010" y="1753374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SMTP</a:t>
            </a:r>
          </a:p>
        </p:txBody>
      </p:sp>
      <p:cxnSp>
        <p:nvCxnSpPr>
          <p:cNvPr id="5" name="Straight Arrow Connector 110">
            <a:extLst>
              <a:ext uri="{FF2B5EF4-FFF2-40B4-BE49-F238E27FC236}">
                <a16:creationId xmlns:a16="http://schemas.microsoft.com/office/drawing/2014/main" id="{93D607F8-A020-7709-3C2D-E4B6B13554D3}"/>
              </a:ext>
            </a:extLst>
          </p:cNvPr>
          <p:cNvCxnSpPr>
            <a:cxnSpLocks/>
            <a:stCxn id="21" idx="0"/>
            <a:endCxn id="52" idx="2"/>
          </p:cNvCxnSpPr>
          <p:nvPr/>
        </p:nvCxnSpPr>
        <p:spPr>
          <a:xfrm rot="16200000" flipV="1">
            <a:off x="7060210" y="2742594"/>
            <a:ext cx="441648" cy="2687779"/>
          </a:xfrm>
          <a:prstGeom prst="bentConnector3">
            <a:avLst>
              <a:gd name="adj1" fmla="val 339185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10">
            <a:extLst>
              <a:ext uri="{FF2B5EF4-FFF2-40B4-BE49-F238E27FC236}">
                <a16:creationId xmlns:a16="http://schemas.microsoft.com/office/drawing/2014/main" id="{F583519F-AD58-FC87-214D-071F9E494A6B}"/>
              </a:ext>
            </a:extLst>
          </p:cNvPr>
          <p:cNvCxnSpPr>
            <a:cxnSpLocks/>
            <a:stCxn id="6" idx="2"/>
            <a:endCxn id="20" idx="0"/>
          </p:cNvCxnSpPr>
          <p:nvPr/>
        </p:nvCxnSpPr>
        <p:spPr>
          <a:xfrm rot="16200000" flipH="1">
            <a:off x="4497014" y="1929613"/>
            <a:ext cx="1885709" cy="2869681"/>
          </a:xfrm>
          <a:prstGeom prst="bentConnector3">
            <a:avLst>
              <a:gd name="adj1" fmla="val 50001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10">
            <a:extLst>
              <a:ext uri="{FF2B5EF4-FFF2-40B4-BE49-F238E27FC236}">
                <a16:creationId xmlns:a16="http://schemas.microsoft.com/office/drawing/2014/main" id="{A875E5DB-49D4-DEA0-E0E7-3F2D50171D7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80258" y="1769562"/>
            <a:ext cx="6918" cy="5082411"/>
          </a:xfrm>
          <a:prstGeom prst="bentConnector3">
            <a:avLst>
              <a:gd name="adj1" fmla="val 13748714"/>
            </a:avLst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le 3">
            <a:extLst>
              <a:ext uri="{FF2B5EF4-FFF2-40B4-BE49-F238E27FC236}">
                <a16:creationId xmlns:a16="http://schemas.microsoft.com/office/drawing/2014/main" id="{F616F0D8-07F6-7C5A-1FFD-0C3866AA7EBC}"/>
              </a:ext>
            </a:extLst>
          </p:cNvPr>
          <p:cNvSpPr txBox="1">
            <a:spLocks/>
          </p:cNvSpPr>
          <p:nvPr/>
        </p:nvSpPr>
        <p:spPr>
          <a:xfrm>
            <a:off x="7936516" y="3570879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0BCC1B6C-AC01-0AF2-208E-713D405A9C53}"/>
              </a:ext>
            </a:extLst>
          </p:cNvPr>
          <p:cNvSpPr txBox="1">
            <a:spLocks/>
          </p:cNvSpPr>
          <p:nvPr/>
        </p:nvSpPr>
        <p:spPr>
          <a:xfrm>
            <a:off x="6732935" y="3610258"/>
            <a:ext cx="833226" cy="34786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D" sz="900" b="1" dirty="0"/>
              <a:t>Rest API</a:t>
            </a:r>
          </a:p>
        </p:txBody>
      </p:sp>
    </p:spTree>
    <p:extLst>
      <p:ext uri="{BB962C8B-B14F-4D97-AF65-F5344CB8AC3E}">
        <p14:creationId xmlns:p14="http://schemas.microsoft.com/office/powerpoint/2010/main" val="862172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ERD (Entity Relationship Diagram) – </a:t>
            </a:r>
            <a:r>
              <a:rPr lang="en-US" b="1" dirty="0"/>
              <a:t>XYZ Loan Apps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2433E0-13F1-7441-85BB-0DEDD9991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6" y="1268789"/>
            <a:ext cx="10389127" cy="51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63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/>
          <a:lstStyle/>
          <a:p>
            <a:r>
              <a:rPr lang="en-US" dirty="0"/>
              <a:t>Sequence Diagram – </a:t>
            </a:r>
            <a:r>
              <a:rPr lang="en-US" b="1" dirty="0"/>
              <a:t>XYZ Loan Apps : Registration &amp; Request Loan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EA83B3-4FFE-2C91-A0CB-7D6233C83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94" y="1267237"/>
            <a:ext cx="11062970" cy="563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1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 err="1"/>
              <a:t>CustomerManagement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37530"/>
              </p:ext>
            </p:extLst>
          </p:nvPr>
        </p:nvGraphicFramePr>
        <p:xfrm>
          <a:off x="604433" y="2836708"/>
          <a:ext cx="10983126" cy="1382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8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6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Customer Management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Customer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/customer/Id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6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https://xyzloan.com/customermanagement-service/v1/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2" y="1738739"/>
            <a:ext cx="10983127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Services, Notification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6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</a:t>
            </a:r>
            <a:r>
              <a:rPr lang="en-US" sz="1400" dirty="0"/>
              <a:t>Customer Management</a:t>
            </a:r>
            <a:r>
              <a:rPr lang="en-ID" sz="1400" b="1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55EB87-4264-499D-C7CD-8EA3DBC7B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849107"/>
              </p:ext>
            </p:extLst>
          </p:nvPr>
        </p:nvGraphicFramePr>
        <p:xfrm>
          <a:off x="9968119" y="3429000"/>
          <a:ext cx="14081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1407600" imgH="398520" progId="Package">
                  <p:embed/>
                </p:oleObj>
              </mc:Choice>
              <mc:Fallback>
                <p:oleObj name="Packager Shell Object" showAsIcon="1" r:id="rId2" imgW="14076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68119" y="3429000"/>
                        <a:ext cx="14081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4385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Loan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520790"/>
              </p:ext>
            </p:extLst>
          </p:nvPr>
        </p:nvGraphicFramePr>
        <p:xfrm>
          <a:off x="604433" y="2836708"/>
          <a:ext cx="10983128" cy="2488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Loan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/loan/{Id}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en-US" sz="1000" dirty="0"/>
                        <a:t>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endParaRPr lang="en-ID" sz="10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124612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6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52893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7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36138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8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Loan Product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loanProduct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874566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https://xyzloan.com/loan-service/v1/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Loan &amp; Product Loan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914DFB9-CC5C-03B0-C00A-99EDE5B750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9093341"/>
              </p:ext>
            </p:extLst>
          </p:nvPr>
        </p:nvGraphicFramePr>
        <p:xfrm>
          <a:off x="10494963" y="3429000"/>
          <a:ext cx="4683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468000" imgH="398520" progId="Package">
                  <p:embed/>
                </p:oleObj>
              </mc:Choice>
              <mc:Fallback>
                <p:oleObj name="Packager Shell Object" showAsIcon="1" r:id="rId2" imgW="4680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94963" y="3429000"/>
                        <a:ext cx="4683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C533BA2F-30A2-4FA2-5693-7C5C46647E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6619788"/>
              </p:ext>
            </p:extLst>
          </p:nvPr>
        </p:nvGraphicFramePr>
        <p:xfrm>
          <a:off x="10281444" y="4552950"/>
          <a:ext cx="8953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4" imgW="895680" imgH="398520" progId="Package">
                  <p:embed/>
                </p:oleObj>
              </mc:Choice>
              <mc:Fallback>
                <p:oleObj name="Packager Shell Object" showAsIcon="1" r:id="rId4" imgW="89568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81444" y="4552950"/>
                        <a:ext cx="895350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65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Notification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092986"/>
              </p:ext>
            </p:extLst>
          </p:nvPr>
        </p:nvGraphicFramePr>
        <p:xfrm>
          <a:off x="604433" y="2836708"/>
          <a:ext cx="10983128" cy="1658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316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5749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989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5418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952501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446394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000" dirty="0"/>
                        <a:t>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</a:t>
                      </a:r>
                      <a:endParaRPr lang="en-ID" sz="10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Notification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/notification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4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Notification Template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notificationTemplate</a:t>
                      </a:r>
                      <a:r>
                        <a:rPr lang="en-US" sz="1000" dirty="0"/>
                        <a:t>/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226918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5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Update Notification Template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PATCH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</a:t>
                      </a:r>
                      <a:r>
                        <a:rPr lang="en-US" sz="1000" dirty="0" err="1"/>
                        <a:t>notificationTemplate</a:t>
                      </a:r>
                      <a:r>
                        <a:rPr lang="en-US" sz="1000" dirty="0"/>
                        <a:t>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57737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https://xyzloan.com/notification-service/v1/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</a:t>
            </a:r>
            <a:r>
              <a:rPr lang="en-ID" sz="1400" b="1" dirty="0" err="1"/>
              <a:t>CustomerManagement</a:t>
            </a:r>
            <a:r>
              <a:rPr lang="en-ID" sz="1400" b="1" dirty="0"/>
              <a:t> Services, Loan Services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 </a:t>
            </a:r>
            <a:r>
              <a:rPr lang="en-US" sz="1400" dirty="0"/>
              <a:t>Notification &amp; Template Notification</a:t>
            </a:r>
            <a:r>
              <a:rPr lang="en-ID" sz="1400" b="1" dirty="0"/>
              <a:t> 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72C9AAA-9274-C14D-5F13-0807DE5D7A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3120666"/>
              </p:ext>
            </p:extLst>
          </p:nvPr>
        </p:nvGraphicFramePr>
        <p:xfrm>
          <a:off x="10490200" y="3388001"/>
          <a:ext cx="8112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811800" imgH="398520" progId="Package">
                  <p:embed/>
                </p:oleObj>
              </mc:Choice>
              <mc:Fallback>
                <p:oleObj name="Packager Shell Object" showAsIcon="1" r:id="rId2" imgW="81180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90200" y="3388001"/>
                        <a:ext cx="811213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310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7273F9-59F9-4FB3-9D34-82C64C4F8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>
            <a:normAutofit/>
          </a:bodyPr>
          <a:lstStyle/>
          <a:p>
            <a:r>
              <a:rPr lang="en-US" dirty="0"/>
              <a:t>API </a:t>
            </a:r>
            <a:r>
              <a:rPr lang="en-US" b="1" dirty="0"/>
              <a:t>Payment</a:t>
            </a:r>
            <a:r>
              <a:rPr lang="en-US" dirty="0"/>
              <a:t> Services</a:t>
            </a:r>
            <a:endParaRPr lang="en-US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0B41BC4-F979-1A16-07EB-E28EBB531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051878"/>
              </p:ext>
            </p:extLst>
          </p:nvPr>
        </p:nvGraphicFramePr>
        <p:xfrm>
          <a:off x="604433" y="2836708"/>
          <a:ext cx="10983128" cy="1105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37">
                  <a:extLst>
                    <a:ext uri="{9D8B030D-6E8A-4147-A177-3AD203B41FA5}">
                      <a16:colId xmlns:a16="http://schemas.microsoft.com/office/drawing/2014/main" val="1857692452"/>
                    </a:ext>
                  </a:extLst>
                </a:gridCol>
                <a:gridCol w="2272748">
                  <a:extLst>
                    <a:ext uri="{9D8B030D-6E8A-4147-A177-3AD203B41FA5}">
                      <a16:colId xmlns:a16="http://schemas.microsoft.com/office/drawing/2014/main" val="1499253141"/>
                    </a:ext>
                  </a:extLst>
                </a:gridCol>
                <a:gridCol w="2666379">
                  <a:extLst>
                    <a:ext uri="{9D8B030D-6E8A-4147-A177-3AD203B41FA5}">
                      <a16:colId xmlns:a16="http://schemas.microsoft.com/office/drawing/2014/main" val="4202179837"/>
                    </a:ext>
                  </a:extLst>
                </a:gridCol>
                <a:gridCol w="1083987">
                  <a:extLst>
                    <a:ext uri="{9D8B030D-6E8A-4147-A177-3AD203B41FA5}">
                      <a16:colId xmlns:a16="http://schemas.microsoft.com/office/drawing/2014/main" val="903054505"/>
                    </a:ext>
                  </a:extLst>
                </a:gridCol>
                <a:gridCol w="2577056">
                  <a:extLst>
                    <a:ext uri="{9D8B030D-6E8A-4147-A177-3AD203B41FA5}">
                      <a16:colId xmlns:a16="http://schemas.microsoft.com/office/drawing/2014/main" val="2987537347"/>
                    </a:ext>
                  </a:extLst>
                </a:gridCol>
                <a:gridCol w="1830521">
                  <a:extLst>
                    <a:ext uri="{9D8B030D-6E8A-4147-A177-3AD203B41FA5}">
                      <a16:colId xmlns:a16="http://schemas.microsoft.com/office/drawing/2014/main" val="418601035"/>
                    </a:ext>
                  </a:extLst>
                </a:gridCol>
              </a:tblGrid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No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Entity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Service Name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Operation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Path</a:t>
                      </a:r>
                      <a:endParaRPr lang="en-ID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000" dirty="0" err="1"/>
                        <a:t>Yaml</a:t>
                      </a:r>
                      <a:endParaRPr lang="en-ID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7675686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1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sz="1000" dirty="0"/>
                        <a:t>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Create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POST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</a:t>
                      </a:r>
                      <a:endParaRPr lang="en-ID" sz="10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20049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2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Retrieve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/payment/{Id}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4401"/>
                  </a:ext>
                </a:extLst>
              </a:tr>
              <a:tr h="276492">
                <a:tc>
                  <a:txBody>
                    <a:bodyPr/>
                    <a:lstStyle/>
                    <a:p>
                      <a:r>
                        <a:rPr lang="en-US" sz="1000" dirty="0"/>
                        <a:t>3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Search Payment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GET</a:t>
                      </a:r>
                      <a:endParaRPr lang="en-ID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/payment</a:t>
                      </a:r>
                      <a:endParaRPr lang="en-ID" sz="1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857685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152AFF86-6B29-5BAD-939B-9F0D39970673}"/>
              </a:ext>
            </a:extLst>
          </p:cNvPr>
          <p:cNvSpPr txBox="1">
            <a:spLocks/>
          </p:cNvSpPr>
          <p:nvPr/>
        </p:nvSpPr>
        <p:spPr>
          <a:xfrm>
            <a:off x="604433" y="137646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Endpoint URL  : https://xyzloan.com/payment-service/v1/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C7B76E-E3A4-5F4D-BC40-1407FC006D01}"/>
              </a:ext>
            </a:extLst>
          </p:cNvPr>
          <p:cNvSpPr txBox="1">
            <a:spLocks/>
          </p:cNvSpPr>
          <p:nvPr/>
        </p:nvSpPr>
        <p:spPr>
          <a:xfrm>
            <a:off x="604433" y="1738739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Consumer       : API Gateway Services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5433046-BAF6-F897-66D5-04A3490DC6EA}"/>
              </a:ext>
            </a:extLst>
          </p:cNvPr>
          <p:cNvSpPr txBox="1">
            <a:spLocks/>
          </p:cNvSpPr>
          <p:nvPr/>
        </p:nvSpPr>
        <p:spPr>
          <a:xfrm>
            <a:off x="604433" y="2106588"/>
            <a:ext cx="10983128" cy="36784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>
                <a:solidFill>
                  <a:schemeClr val="bg2">
                    <a:lumMod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1400" b="1" dirty="0"/>
              <a:t>Description     : </a:t>
            </a:r>
            <a:r>
              <a:rPr lang="en-ID" sz="1400" dirty="0"/>
              <a:t>API</a:t>
            </a:r>
            <a:r>
              <a:rPr lang="en-ID" sz="1400" b="1" dirty="0"/>
              <a:t> </a:t>
            </a:r>
            <a:r>
              <a:rPr lang="en-US" sz="1400" dirty="0"/>
              <a:t>Payment</a:t>
            </a:r>
            <a:endParaRPr lang="en-ID" sz="1400" b="1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4FE2221-F6F9-0798-603F-98A4EBF771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1078219"/>
              </p:ext>
            </p:extLst>
          </p:nvPr>
        </p:nvGraphicFramePr>
        <p:xfrm>
          <a:off x="10278787" y="3303519"/>
          <a:ext cx="687387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687240" imgH="398520" progId="Package">
                  <p:embed/>
                </p:oleObj>
              </mc:Choice>
              <mc:Fallback>
                <p:oleObj name="Packager Shell Object" showAsIcon="1" r:id="rId2" imgW="687240" imgH="39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78787" y="3303519"/>
                        <a:ext cx="687387" cy="398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9386790"/>
      </p:ext>
    </p:extLst>
  </p:cSld>
  <p:clrMapOvr>
    <a:masterClrMapping/>
  </p:clrMapOvr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{3CE4B407-3947-435B-8CFE-38C2340695EB}tf16411177_win32</Template>
  <TotalTime>2882</TotalTime>
  <Words>1189</Words>
  <Application>Microsoft Office PowerPoint</Application>
  <PresentationFormat>Widescreen</PresentationFormat>
  <Paragraphs>333</Paragraphs>
  <Slides>21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Segoe UI</vt:lpstr>
      <vt:lpstr>Segoe UI Light</vt:lpstr>
      <vt:lpstr>Get Started with 3D</vt:lpstr>
      <vt:lpstr>Packager Shell Object</vt:lpstr>
      <vt:lpstr>Package</vt:lpstr>
      <vt:lpstr>PowerPoint Presentation</vt:lpstr>
      <vt:lpstr>High-level Architecture Loan Apps</vt:lpstr>
      <vt:lpstr>Microservices API Architecture</vt:lpstr>
      <vt:lpstr>ERD (Entity Relationship Diagram) – XYZ Loan Apps</vt:lpstr>
      <vt:lpstr>Sequence Diagram – XYZ Loan Apps : Registration &amp; Request Loan</vt:lpstr>
      <vt:lpstr>API CustomerManagement Services</vt:lpstr>
      <vt:lpstr>API Loan Services</vt:lpstr>
      <vt:lpstr>API Notification Services</vt:lpstr>
      <vt:lpstr>API Payment Services</vt:lpstr>
      <vt:lpstr>API Auth Services</vt:lpstr>
      <vt:lpstr>1. Mockup Splash Screen - Loan Apps</vt:lpstr>
      <vt:lpstr>2. Mockup Login Screen - Loan Apps</vt:lpstr>
      <vt:lpstr>3. Mockup Registration Screen – Account</vt:lpstr>
      <vt:lpstr>4. Mockup Registration Screen – Identity Document</vt:lpstr>
      <vt:lpstr>5. Mockup Registration Screen – Proof of Address</vt:lpstr>
      <vt:lpstr>6. Mockup Registration Screen – Choose Password</vt:lpstr>
      <vt:lpstr>7. Mockup Dashboard Screen – Dashboard &amp; Sidebar</vt:lpstr>
      <vt:lpstr>8. Mockup Loan Screen – Request Loan</vt:lpstr>
      <vt:lpstr>9. Mockup Loan Screen – Request Loan Details</vt:lpstr>
      <vt:lpstr>10. Mockup Loan Screen – Loan &amp; Payment History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BNI Interview Money Transfer Features</dc:title>
  <dc:creator>M Farhan Rifai</dc:creator>
  <cp:lastModifiedBy>M Farhan Rifai</cp:lastModifiedBy>
  <cp:revision>261</cp:revision>
  <dcterms:created xsi:type="dcterms:W3CDTF">2023-12-03T01:03:28Z</dcterms:created>
  <dcterms:modified xsi:type="dcterms:W3CDTF">2023-12-08T15:52:44Z</dcterms:modified>
</cp:coreProperties>
</file>